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2" r:id="rId2"/>
    <p:sldId id="263" r:id="rId3"/>
    <p:sldId id="277" r:id="rId4"/>
    <p:sldId id="283" r:id="rId5"/>
    <p:sldId id="267" r:id="rId6"/>
    <p:sldId id="264" r:id="rId7"/>
    <p:sldId id="268" r:id="rId8"/>
    <p:sldId id="269" r:id="rId9"/>
    <p:sldId id="270" r:id="rId10"/>
    <p:sldId id="282" r:id="rId11"/>
    <p:sldId id="281" r:id="rId12"/>
    <p:sldId id="284" r:id="rId13"/>
    <p:sldId id="279" r:id="rId14"/>
    <p:sldId id="286" r:id="rId15"/>
  </p:sldIdLst>
  <p:sldSz cx="12192000" cy="6858000"/>
  <p:notesSz cx="7102475" cy="9388475"/>
  <p:defaultTextStyle>
    <a:defPPr>
      <a:defRPr lang="aa-E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B413"/>
    <a:srgbClr val="3259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5" d="100"/>
          <a:sy n="55" d="100"/>
        </p:scale>
        <p:origin x="1096" y="264"/>
      </p:cViewPr>
      <p:guideLst/>
    </p:cSldViewPr>
  </p:slideViewPr>
  <p:notesTextViewPr>
    <p:cViewPr>
      <p:scale>
        <a:sx n="1" d="1"/>
        <a:sy n="1" d="1"/>
      </p:scale>
      <p:origin x="0" y="0"/>
    </p:cViewPr>
  </p:notesTextViewPr>
  <p:sorterViewPr>
    <p:cViewPr>
      <p:scale>
        <a:sx n="100" d="100"/>
        <a:sy n="100" d="100"/>
      </p:scale>
      <p:origin x="0" y="-284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OneDrive\Desktop\PEACE%20Fellowship%20&#8211;%20Rotary\SCI\UPDATED%202022\Report\REPORT\Version%20Report0.2\Book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a:t>Measuring the change and impact   </a:t>
            </a:r>
          </a:p>
          <a:p>
            <a:pPr>
              <a:defRPr/>
            </a:pPr>
            <a:endParaRPr lang="en-US"/>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Sheet1!$B$2</c:f>
              <c:strCache>
                <c:ptCount val="1"/>
                <c:pt idx="0">
                  <c:v>Pre-questionnaire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Pt>
            <c:idx val="3"/>
            <c:invertIfNegative val="0"/>
            <c:bubble3D val="0"/>
            <c:spPr>
              <a:solidFill>
                <a:schemeClr val="accent1">
                  <a:lumMod val="75000"/>
                </a:schemeClr>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0-35FE-4EE0-93A6-349030021CC8}"/>
              </c:ext>
            </c:extLst>
          </c:dPt>
          <c:cat>
            <c:strRef>
              <c:f>Sheet1!$A$3:$A$6</c:f>
              <c:strCache>
                <c:ptCount val="4"/>
                <c:pt idx="0">
                  <c:v>Aggressiveness – willing to fight      </c:v>
                </c:pt>
                <c:pt idx="1">
                  <c:v>Confidence to achieve goals</c:v>
                </c:pt>
                <c:pt idx="2">
                  <c:v>Skills to identify constraints and resolve conflict  </c:v>
                </c:pt>
                <c:pt idx="3">
                  <c:v>Integration and acceptance (mixed Gender)</c:v>
                </c:pt>
              </c:strCache>
            </c:strRef>
          </c:cat>
          <c:val>
            <c:numRef>
              <c:f>Sheet1!$B$3:$B$6</c:f>
              <c:numCache>
                <c:formatCode>0%</c:formatCode>
                <c:ptCount val="4"/>
                <c:pt idx="0">
                  <c:v>0.95</c:v>
                </c:pt>
                <c:pt idx="1">
                  <c:v>0.05</c:v>
                </c:pt>
                <c:pt idx="2">
                  <c:v>0.03</c:v>
                </c:pt>
                <c:pt idx="3">
                  <c:v>0</c:v>
                </c:pt>
              </c:numCache>
            </c:numRef>
          </c:val>
          <c:extLst>
            <c:ext xmlns:c16="http://schemas.microsoft.com/office/drawing/2014/chart" uri="{C3380CC4-5D6E-409C-BE32-E72D297353CC}">
              <c16:uniqueId val="{00000000-B853-40C9-90F4-8F9C372D8A24}"/>
            </c:ext>
          </c:extLst>
        </c:ser>
        <c:ser>
          <c:idx val="1"/>
          <c:order val="1"/>
          <c:tx>
            <c:strRef>
              <c:f>Sheet1!$C$2</c:f>
              <c:strCache>
                <c:ptCount val="1"/>
                <c:pt idx="0">
                  <c:v>Post-questionnaire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cat>
            <c:strRef>
              <c:f>Sheet1!$A$3:$A$6</c:f>
              <c:strCache>
                <c:ptCount val="4"/>
                <c:pt idx="0">
                  <c:v>Aggressiveness – willing to fight      </c:v>
                </c:pt>
                <c:pt idx="1">
                  <c:v>Confidence to achieve goals</c:v>
                </c:pt>
                <c:pt idx="2">
                  <c:v>Skills to identify constraints and resolve conflict  </c:v>
                </c:pt>
                <c:pt idx="3">
                  <c:v>Integration and acceptance (mixed Gender)</c:v>
                </c:pt>
              </c:strCache>
            </c:strRef>
          </c:cat>
          <c:val>
            <c:numRef>
              <c:f>Sheet1!$C$3:$C$6</c:f>
              <c:numCache>
                <c:formatCode>0%</c:formatCode>
                <c:ptCount val="4"/>
                <c:pt idx="0">
                  <c:v>0.02</c:v>
                </c:pt>
                <c:pt idx="1">
                  <c:v>0.95</c:v>
                </c:pt>
                <c:pt idx="2">
                  <c:v>0.97</c:v>
                </c:pt>
                <c:pt idx="3">
                  <c:v>1</c:v>
                </c:pt>
              </c:numCache>
            </c:numRef>
          </c:val>
          <c:extLst>
            <c:ext xmlns:c16="http://schemas.microsoft.com/office/drawing/2014/chart" uri="{C3380CC4-5D6E-409C-BE32-E72D297353CC}">
              <c16:uniqueId val="{00000001-B853-40C9-90F4-8F9C372D8A24}"/>
            </c:ext>
          </c:extLst>
        </c:ser>
        <c:dLbls>
          <c:showLegendKey val="0"/>
          <c:showVal val="0"/>
          <c:showCatName val="0"/>
          <c:showSerName val="0"/>
          <c:showPercent val="0"/>
          <c:showBubbleSize val="0"/>
        </c:dLbls>
        <c:gapWidth val="150"/>
        <c:shape val="box"/>
        <c:axId val="-1411813616"/>
        <c:axId val="-1411825584"/>
        <c:axId val="0"/>
      </c:bar3DChart>
      <c:catAx>
        <c:axId val="-141181361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C00000"/>
                </a:solidFill>
                <a:latin typeface="+mn-lt"/>
                <a:ea typeface="+mn-ea"/>
                <a:cs typeface="+mn-cs"/>
              </a:defRPr>
            </a:pPr>
            <a:endParaRPr lang="en-US"/>
          </a:p>
        </c:txPr>
        <c:crossAx val="-1411825584"/>
        <c:crosses val="autoZero"/>
        <c:auto val="1"/>
        <c:lblAlgn val="ctr"/>
        <c:lblOffset val="100"/>
        <c:noMultiLvlLbl val="0"/>
      </c:catAx>
      <c:valAx>
        <c:axId val="-1411825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181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aa-ET"/>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884CE97F-0E7D-4FA7-A068-CD49ACEC901A}" type="datetimeFigureOut">
              <a:rPr lang="aa-ET" smtClean="0"/>
              <a:t>04/18/2025</a:t>
            </a:fld>
            <a:endParaRPr lang="aa-ET"/>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aa-ET"/>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a-ET"/>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aa-ET"/>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68290FC-2D74-4A42-AF21-8CA939FAE5A7}" type="slidenum">
              <a:rPr lang="aa-ET" smtClean="0"/>
              <a:t>‹#›</a:t>
            </a:fld>
            <a:endParaRPr lang="aa-ET"/>
          </a:p>
        </p:txBody>
      </p:sp>
    </p:spTree>
    <p:extLst>
      <p:ext uri="{BB962C8B-B14F-4D97-AF65-F5344CB8AC3E}">
        <p14:creationId xmlns:p14="http://schemas.microsoft.com/office/powerpoint/2010/main" val="1093139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5EDEE-692A-43D3-85BA-C1ED1A53CB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a-ET"/>
          </a:p>
        </p:txBody>
      </p:sp>
      <p:sp>
        <p:nvSpPr>
          <p:cNvPr id="3" name="Subtitle 2">
            <a:extLst>
              <a:ext uri="{FF2B5EF4-FFF2-40B4-BE49-F238E27FC236}">
                <a16:creationId xmlns:a16="http://schemas.microsoft.com/office/drawing/2014/main" id="{5E7FE941-ACDC-4354-B344-7BBF851203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a-ET"/>
          </a:p>
        </p:txBody>
      </p:sp>
      <p:sp>
        <p:nvSpPr>
          <p:cNvPr id="4" name="Date Placeholder 3">
            <a:extLst>
              <a:ext uri="{FF2B5EF4-FFF2-40B4-BE49-F238E27FC236}">
                <a16:creationId xmlns:a16="http://schemas.microsoft.com/office/drawing/2014/main" id="{74F331B4-D913-43E6-AEE1-060D071362B5}"/>
              </a:ext>
            </a:extLst>
          </p:cNvPr>
          <p:cNvSpPr>
            <a:spLocks noGrp="1"/>
          </p:cNvSpPr>
          <p:nvPr>
            <p:ph type="dt" sz="half" idx="10"/>
          </p:nvPr>
        </p:nvSpPr>
        <p:spPr/>
        <p:txBody>
          <a:bodyPr/>
          <a:lstStyle/>
          <a:p>
            <a:fld id="{5E78FF48-3E09-4ABE-9C88-50A7E430F514}" type="datetime8">
              <a:rPr lang="aa-ET" smtClean="0"/>
              <a:t>04/18/2025 05:33</a:t>
            </a:fld>
            <a:endParaRPr lang="aa-ET"/>
          </a:p>
        </p:txBody>
      </p:sp>
      <p:sp>
        <p:nvSpPr>
          <p:cNvPr id="5" name="Footer Placeholder 4">
            <a:extLst>
              <a:ext uri="{FF2B5EF4-FFF2-40B4-BE49-F238E27FC236}">
                <a16:creationId xmlns:a16="http://schemas.microsoft.com/office/drawing/2014/main" id="{C77D937D-72DA-473C-933B-774AED40C895}"/>
              </a:ext>
            </a:extLst>
          </p:cNvPr>
          <p:cNvSpPr>
            <a:spLocks noGrp="1"/>
          </p:cNvSpPr>
          <p:nvPr>
            <p:ph type="ftr" sz="quarter" idx="11"/>
          </p:nvPr>
        </p:nvSpPr>
        <p:spPr/>
        <p:txBody>
          <a:bodyPr/>
          <a:lstStyle/>
          <a:p>
            <a:endParaRPr lang="aa-ET"/>
          </a:p>
        </p:txBody>
      </p:sp>
      <p:sp>
        <p:nvSpPr>
          <p:cNvPr id="6" name="Slide Number Placeholder 5">
            <a:extLst>
              <a:ext uri="{FF2B5EF4-FFF2-40B4-BE49-F238E27FC236}">
                <a16:creationId xmlns:a16="http://schemas.microsoft.com/office/drawing/2014/main" id="{5EB23695-43EC-43CD-8307-4E6C1EDB31A2}"/>
              </a:ext>
            </a:extLst>
          </p:cNvPr>
          <p:cNvSpPr>
            <a:spLocks noGrp="1"/>
          </p:cNvSpPr>
          <p:nvPr>
            <p:ph type="sldNum" sz="quarter" idx="12"/>
          </p:nvPr>
        </p:nvSpPr>
        <p:spPr/>
        <p:txBody>
          <a:bodyPr/>
          <a:lstStyle/>
          <a:p>
            <a:fld id="{60516C70-A15B-4275-AFF5-3383FA266051}" type="slidenum">
              <a:rPr lang="aa-ET" smtClean="0"/>
              <a:t>‹#›</a:t>
            </a:fld>
            <a:endParaRPr lang="aa-ET"/>
          </a:p>
        </p:txBody>
      </p:sp>
    </p:spTree>
    <p:extLst>
      <p:ext uri="{BB962C8B-B14F-4D97-AF65-F5344CB8AC3E}">
        <p14:creationId xmlns:p14="http://schemas.microsoft.com/office/powerpoint/2010/main" val="4055146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37DB3-E0B9-451F-A4E5-E13520FD444E}"/>
              </a:ext>
            </a:extLst>
          </p:cNvPr>
          <p:cNvSpPr>
            <a:spLocks noGrp="1"/>
          </p:cNvSpPr>
          <p:nvPr>
            <p:ph type="title"/>
          </p:nvPr>
        </p:nvSpPr>
        <p:spPr/>
        <p:txBody>
          <a:bodyPr/>
          <a:lstStyle/>
          <a:p>
            <a:r>
              <a:rPr lang="en-US"/>
              <a:t>Click to edit Master title style</a:t>
            </a:r>
            <a:endParaRPr lang="aa-ET"/>
          </a:p>
        </p:txBody>
      </p:sp>
      <p:sp>
        <p:nvSpPr>
          <p:cNvPr id="3" name="Content Placeholder 2">
            <a:extLst>
              <a:ext uri="{FF2B5EF4-FFF2-40B4-BE49-F238E27FC236}">
                <a16:creationId xmlns:a16="http://schemas.microsoft.com/office/drawing/2014/main" id="{A259F969-5037-4B9C-8692-E01595D73B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a-ET"/>
          </a:p>
        </p:txBody>
      </p:sp>
      <p:sp>
        <p:nvSpPr>
          <p:cNvPr id="4" name="Date Placeholder 3">
            <a:extLst>
              <a:ext uri="{FF2B5EF4-FFF2-40B4-BE49-F238E27FC236}">
                <a16:creationId xmlns:a16="http://schemas.microsoft.com/office/drawing/2014/main" id="{B30970C0-28D4-43BE-BC8B-6E9F0F994719}"/>
              </a:ext>
            </a:extLst>
          </p:cNvPr>
          <p:cNvSpPr>
            <a:spLocks noGrp="1"/>
          </p:cNvSpPr>
          <p:nvPr>
            <p:ph type="dt" sz="half" idx="10"/>
          </p:nvPr>
        </p:nvSpPr>
        <p:spPr/>
        <p:txBody>
          <a:bodyPr/>
          <a:lstStyle/>
          <a:p>
            <a:fld id="{CC4689F4-A893-4D27-9713-CAD59D8EFE2C}" type="datetime8">
              <a:rPr lang="aa-ET" smtClean="0"/>
              <a:t>04/18/2025 05:33</a:t>
            </a:fld>
            <a:endParaRPr lang="aa-ET"/>
          </a:p>
        </p:txBody>
      </p:sp>
      <p:sp>
        <p:nvSpPr>
          <p:cNvPr id="5" name="Footer Placeholder 4">
            <a:extLst>
              <a:ext uri="{FF2B5EF4-FFF2-40B4-BE49-F238E27FC236}">
                <a16:creationId xmlns:a16="http://schemas.microsoft.com/office/drawing/2014/main" id="{FF46E4FA-8723-4781-9955-2E9CAAD5E282}"/>
              </a:ext>
            </a:extLst>
          </p:cNvPr>
          <p:cNvSpPr>
            <a:spLocks noGrp="1"/>
          </p:cNvSpPr>
          <p:nvPr>
            <p:ph type="ftr" sz="quarter" idx="11"/>
          </p:nvPr>
        </p:nvSpPr>
        <p:spPr/>
        <p:txBody>
          <a:bodyPr/>
          <a:lstStyle/>
          <a:p>
            <a:endParaRPr lang="aa-ET"/>
          </a:p>
        </p:txBody>
      </p:sp>
      <p:sp>
        <p:nvSpPr>
          <p:cNvPr id="6" name="Slide Number Placeholder 5">
            <a:extLst>
              <a:ext uri="{FF2B5EF4-FFF2-40B4-BE49-F238E27FC236}">
                <a16:creationId xmlns:a16="http://schemas.microsoft.com/office/drawing/2014/main" id="{0E166BD1-4D47-4AB4-A39A-3B6108DE6F73}"/>
              </a:ext>
            </a:extLst>
          </p:cNvPr>
          <p:cNvSpPr>
            <a:spLocks noGrp="1"/>
          </p:cNvSpPr>
          <p:nvPr>
            <p:ph type="sldNum" sz="quarter" idx="12"/>
          </p:nvPr>
        </p:nvSpPr>
        <p:spPr/>
        <p:txBody>
          <a:bodyPr/>
          <a:lstStyle/>
          <a:p>
            <a:fld id="{60516C70-A15B-4275-AFF5-3383FA266051}" type="slidenum">
              <a:rPr lang="aa-ET" smtClean="0"/>
              <a:t>‹#›</a:t>
            </a:fld>
            <a:endParaRPr lang="aa-ET"/>
          </a:p>
        </p:txBody>
      </p:sp>
    </p:spTree>
    <p:extLst>
      <p:ext uri="{BB962C8B-B14F-4D97-AF65-F5344CB8AC3E}">
        <p14:creationId xmlns:p14="http://schemas.microsoft.com/office/powerpoint/2010/main" val="232502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B3FF4-3625-4287-8829-5B463BFCDC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a-ET"/>
          </a:p>
        </p:txBody>
      </p:sp>
      <p:sp>
        <p:nvSpPr>
          <p:cNvPr id="3" name="Text Placeholder 2">
            <a:extLst>
              <a:ext uri="{FF2B5EF4-FFF2-40B4-BE49-F238E27FC236}">
                <a16:creationId xmlns:a16="http://schemas.microsoft.com/office/drawing/2014/main" id="{8F181488-4894-4D8E-998D-6A2A3851FC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9C2F99-FDB1-4833-8067-B64D461A9E17}"/>
              </a:ext>
            </a:extLst>
          </p:cNvPr>
          <p:cNvSpPr>
            <a:spLocks noGrp="1"/>
          </p:cNvSpPr>
          <p:nvPr>
            <p:ph type="dt" sz="half" idx="10"/>
          </p:nvPr>
        </p:nvSpPr>
        <p:spPr/>
        <p:txBody>
          <a:bodyPr/>
          <a:lstStyle/>
          <a:p>
            <a:fld id="{33AEB557-D99A-42CB-953A-A28AC7FC2A03}" type="datetime8">
              <a:rPr lang="aa-ET" smtClean="0"/>
              <a:t>04/18/2025 05:33</a:t>
            </a:fld>
            <a:endParaRPr lang="aa-ET"/>
          </a:p>
        </p:txBody>
      </p:sp>
      <p:sp>
        <p:nvSpPr>
          <p:cNvPr id="5" name="Footer Placeholder 4">
            <a:extLst>
              <a:ext uri="{FF2B5EF4-FFF2-40B4-BE49-F238E27FC236}">
                <a16:creationId xmlns:a16="http://schemas.microsoft.com/office/drawing/2014/main" id="{C5DE6228-AF70-4A03-8371-35EE05974E80}"/>
              </a:ext>
            </a:extLst>
          </p:cNvPr>
          <p:cNvSpPr>
            <a:spLocks noGrp="1"/>
          </p:cNvSpPr>
          <p:nvPr>
            <p:ph type="ftr" sz="quarter" idx="11"/>
          </p:nvPr>
        </p:nvSpPr>
        <p:spPr/>
        <p:txBody>
          <a:bodyPr/>
          <a:lstStyle/>
          <a:p>
            <a:endParaRPr lang="aa-ET"/>
          </a:p>
        </p:txBody>
      </p:sp>
      <p:sp>
        <p:nvSpPr>
          <p:cNvPr id="6" name="Slide Number Placeholder 5">
            <a:extLst>
              <a:ext uri="{FF2B5EF4-FFF2-40B4-BE49-F238E27FC236}">
                <a16:creationId xmlns:a16="http://schemas.microsoft.com/office/drawing/2014/main" id="{70B1CEA8-B4E8-4FEF-9C4E-716BE1D1E696}"/>
              </a:ext>
            </a:extLst>
          </p:cNvPr>
          <p:cNvSpPr>
            <a:spLocks noGrp="1"/>
          </p:cNvSpPr>
          <p:nvPr>
            <p:ph type="sldNum" sz="quarter" idx="12"/>
          </p:nvPr>
        </p:nvSpPr>
        <p:spPr/>
        <p:txBody>
          <a:bodyPr/>
          <a:lstStyle/>
          <a:p>
            <a:fld id="{60516C70-A15B-4275-AFF5-3383FA266051}" type="slidenum">
              <a:rPr lang="aa-ET" smtClean="0"/>
              <a:t>‹#›</a:t>
            </a:fld>
            <a:endParaRPr lang="aa-ET"/>
          </a:p>
        </p:txBody>
      </p:sp>
    </p:spTree>
    <p:extLst>
      <p:ext uri="{BB962C8B-B14F-4D97-AF65-F5344CB8AC3E}">
        <p14:creationId xmlns:p14="http://schemas.microsoft.com/office/powerpoint/2010/main" val="223210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912F7-51C4-4857-B74C-6E27558BAE64}"/>
              </a:ext>
            </a:extLst>
          </p:cNvPr>
          <p:cNvSpPr>
            <a:spLocks noGrp="1"/>
          </p:cNvSpPr>
          <p:nvPr>
            <p:ph type="title"/>
          </p:nvPr>
        </p:nvSpPr>
        <p:spPr/>
        <p:txBody>
          <a:bodyPr/>
          <a:lstStyle/>
          <a:p>
            <a:r>
              <a:rPr lang="en-US"/>
              <a:t>Click to edit Master title style</a:t>
            </a:r>
            <a:endParaRPr lang="aa-ET"/>
          </a:p>
        </p:txBody>
      </p:sp>
      <p:sp>
        <p:nvSpPr>
          <p:cNvPr id="3" name="Content Placeholder 2">
            <a:extLst>
              <a:ext uri="{FF2B5EF4-FFF2-40B4-BE49-F238E27FC236}">
                <a16:creationId xmlns:a16="http://schemas.microsoft.com/office/drawing/2014/main" id="{EC803B2A-B9B7-4E57-9E78-338A959D05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a-ET"/>
          </a:p>
        </p:txBody>
      </p:sp>
      <p:sp>
        <p:nvSpPr>
          <p:cNvPr id="4" name="Content Placeholder 3">
            <a:extLst>
              <a:ext uri="{FF2B5EF4-FFF2-40B4-BE49-F238E27FC236}">
                <a16:creationId xmlns:a16="http://schemas.microsoft.com/office/drawing/2014/main" id="{2894243B-A124-40B6-BCD3-FB33ED1C0D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a-ET"/>
          </a:p>
        </p:txBody>
      </p:sp>
      <p:sp>
        <p:nvSpPr>
          <p:cNvPr id="5" name="Date Placeholder 4">
            <a:extLst>
              <a:ext uri="{FF2B5EF4-FFF2-40B4-BE49-F238E27FC236}">
                <a16:creationId xmlns:a16="http://schemas.microsoft.com/office/drawing/2014/main" id="{89BB10BE-062C-42AC-A4C2-2935C0DD462C}"/>
              </a:ext>
            </a:extLst>
          </p:cNvPr>
          <p:cNvSpPr>
            <a:spLocks noGrp="1"/>
          </p:cNvSpPr>
          <p:nvPr>
            <p:ph type="dt" sz="half" idx="10"/>
          </p:nvPr>
        </p:nvSpPr>
        <p:spPr/>
        <p:txBody>
          <a:bodyPr/>
          <a:lstStyle/>
          <a:p>
            <a:fld id="{28056953-C050-4A14-9C73-0A121BA92083}" type="datetime8">
              <a:rPr lang="aa-ET" smtClean="0"/>
              <a:t>04/18/2025 05:33</a:t>
            </a:fld>
            <a:endParaRPr lang="aa-ET"/>
          </a:p>
        </p:txBody>
      </p:sp>
      <p:sp>
        <p:nvSpPr>
          <p:cNvPr id="6" name="Footer Placeholder 5">
            <a:extLst>
              <a:ext uri="{FF2B5EF4-FFF2-40B4-BE49-F238E27FC236}">
                <a16:creationId xmlns:a16="http://schemas.microsoft.com/office/drawing/2014/main" id="{50058C27-930D-45F5-A08F-B1ECF88D7FF9}"/>
              </a:ext>
            </a:extLst>
          </p:cNvPr>
          <p:cNvSpPr>
            <a:spLocks noGrp="1"/>
          </p:cNvSpPr>
          <p:nvPr>
            <p:ph type="ftr" sz="quarter" idx="11"/>
          </p:nvPr>
        </p:nvSpPr>
        <p:spPr/>
        <p:txBody>
          <a:bodyPr/>
          <a:lstStyle/>
          <a:p>
            <a:endParaRPr lang="aa-ET"/>
          </a:p>
        </p:txBody>
      </p:sp>
      <p:sp>
        <p:nvSpPr>
          <p:cNvPr id="7" name="Slide Number Placeholder 6">
            <a:extLst>
              <a:ext uri="{FF2B5EF4-FFF2-40B4-BE49-F238E27FC236}">
                <a16:creationId xmlns:a16="http://schemas.microsoft.com/office/drawing/2014/main" id="{3E59E623-CE4B-41B8-9BC7-21D2156A5759}"/>
              </a:ext>
            </a:extLst>
          </p:cNvPr>
          <p:cNvSpPr>
            <a:spLocks noGrp="1"/>
          </p:cNvSpPr>
          <p:nvPr>
            <p:ph type="sldNum" sz="quarter" idx="12"/>
          </p:nvPr>
        </p:nvSpPr>
        <p:spPr/>
        <p:txBody>
          <a:bodyPr/>
          <a:lstStyle/>
          <a:p>
            <a:fld id="{60516C70-A15B-4275-AFF5-3383FA266051}" type="slidenum">
              <a:rPr lang="aa-ET" smtClean="0"/>
              <a:t>‹#›</a:t>
            </a:fld>
            <a:endParaRPr lang="aa-ET"/>
          </a:p>
        </p:txBody>
      </p:sp>
    </p:spTree>
    <p:extLst>
      <p:ext uri="{BB962C8B-B14F-4D97-AF65-F5344CB8AC3E}">
        <p14:creationId xmlns:p14="http://schemas.microsoft.com/office/powerpoint/2010/main" val="627211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FF98-3C3E-4B14-AB59-DE436721E3C3}"/>
              </a:ext>
            </a:extLst>
          </p:cNvPr>
          <p:cNvSpPr>
            <a:spLocks noGrp="1"/>
          </p:cNvSpPr>
          <p:nvPr>
            <p:ph type="title"/>
          </p:nvPr>
        </p:nvSpPr>
        <p:spPr>
          <a:xfrm>
            <a:off x="839788" y="365125"/>
            <a:ext cx="10515600" cy="1325563"/>
          </a:xfrm>
        </p:spPr>
        <p:txBody>
          <a:bodyPr/>
          <a:lstStyle/>
          <a:p>
            <a:r>
              <a:rPr lang="en-US"/>
              <a:t>Click to edit Master title style</a:t>
            </a:r>
            <a:endParaRPr lang="aa-ET"/>
          </a:p>
        </p:txBody>
      </p:sp>
      <p:sp>
        <p:nvSpPr>
          <p:cNvPr id="3" name="Text Placeholder 2">
            <a:extLst>
              <a:ext uri="{FF2B5EF4-FFF2-40B4-BE49-F238E27FC236}">
                <a16:creationId xmlns:a16="http://schemas.microsoft.com/office/drawing/2014/main" id="{062ABE04-3F13-4B1D-A9BA-3BB5865126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94F5D3-B72B-47BF-8D1C-F92C160350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a-ET"/>
          </a:p>
        </p:txBody>
      </p:sp>
      <p:sp>
        <p:nvSpPr>
          <p:cNvPr id="5" name="Text Placeholder 4">
            <a:extLst>
              <a:ext uri="{FF2B5EF4-FFF2-40B4-BE49-F238E27FC236}">
                <a16:creationId xmlns:a16="http://schemas.microsoft.com/office/drawing/2014/main" id="{A345CB36-E482-43C7-ADA3-2D9A720E7F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2842AF-AD08-4940-9E1B-DAB4B49067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a-ET"/>
          </a:p>
        </p:txBody>
      </p:sp>
      <p:sp>
        <p:nvSpPr>
          <p:cNvPr id="7" name="Date Placeholder 6">
            <a:extLst>
              <a:ext uri="{FF2B5EF4-FFF2-40B4-BE49-F238E27FC236}">
                <a16:creationId xmlns:a16="http://schemas.microsoft.com/office/drawing/2014/main" id="{F6D9AC91-8FAC-4F8E-9405-B60D9EED9C4E}"/>
              </a:ext>
            </a:extLst>
          </p:cNvPr>
          <p:cNvSpPr>
            <a:spLocks noGrp="1"/>
          </p:cNvSpPr>
          <p:nvPr>
            <p:ph type="dt" sz="half" idx="10"/>
          </p:nvPr>
        </p:nvSpPr>
        <p:spPr/>
        <p:txBody>
          <a:bodyPr/>
          <a:lstStyle/>
          <a:p>
            <a:fld id="{31AD2A89-EEFD-4C2D-8F72-024F28BE145F}" type="datetime8">
              <a:rPr lang="aa-ET" smtClean="0"/>
              <a:t>04/18/2025 05:33</a:t>
            </a:fld>
            <a:endParaRPr lang="aa-ET"/>
          </a:p>
        </p:txBody>
      </p:sp>
      <p:sp>
        <p:nvSpPr>
          <p:cNvPr id="8" name="Footer Placeholder 7">
            <a:extLst>
              <a:ext uri="{FF2B5EF4-FFF2-40B4-BE49-F238E27FC236}">
                <a16:creationId xmlns:a16="http://schemas.microsoft.com/office/drawing/2014/main" id="{1CF99995-62E6-4BED-AC0B-81C93F9CA366}"/>
              </a:ext>
            </a:extLst>
          </p:cNvPr>
          <p:cNvSpPr>
            <a:spLocks noGrp="1"/>
          </p:cNvSpPr>
          <p:nvPr>
            <p:ph type="ftr" sz="quarter" idx="11"/>
          </p:nvPr>
        </p:nvSpPr>
        <p:spPr/>
        <p:txBody>
          <a:bodyPr/>
          <a:lstStyle/>
          <a:p>
            <a:endParaRPr lang="aa-ET"/>
          </a:p>
        </p:txBody>
      </p:sp>
      <p:sp>
        <p:nvSpPr>
          <p:cNvPr id="9" name="Slide Number Placeholder 8">
            <a:extLst>
              <a:ext uri="{FF2B5EF4-FFF2-40B4-BE49-F238E27FC236}">
                <a16:creationId xmlns:a16="http://schemas.microsoft.com/office/drawing/2014/main" id="{756A160D-80BA-4DB0-9921-9CD455C657A2}"/>
              </a:ext>
            </a:extLst>
          </p:cNvPr>
          <p:cNvSpPr>
            <a:spLocks noGrp="1"/>
          </p:cNvSpPr>
          <p:nvPr>
            <p:ph type="sldNum" sz="quarter" idx="12"/>
          </p:nvPr>
        </p:nvSpPr>
        <p:spPr/>
        <p:txBody>
          <a:bodyPr/>
          <a:lstStyle/>
          <a:p>
            <a:fld id="{60516C70-A15B-4275-AFF5-3383FA266051}" type="slidenum">
              <a:rPr lang="aa-ET" smtClean="0"/>
              <a:t>‹#›</a:t>
            </a:fld>
            <a:endParaRPr lang="aa-ET"/>
          </a:p>
        </p:txBody>
      </p:sp>
    </p:spTree>
    <p:extLst>
      <p:ext uri="{BB962C8B-B14F-4D97-AF65-F5344CB8AC3E}">
        <p14:creationId xmlns:p14="http://schemas.microsoft.com/office/powerpoint/2010/main" val="1754214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85F0B-AAD5-410C-BE94-C19E729873D9}"/>
              </a:ext>
            </a:extLst>
          </p:cNvPr>
          <p:cNvSpPr>
            <a:spLocks noGrp="1"/>
          </p:cNvSpPr>
          <p:nvPr>
            <p:ph type="title"/>
          </p:nvPr>
        </p:nvSpPr>
        <p:spPr/>
        <p:txBody>
          <a:bodyPr/>
          <a:lstStyle/>
          <a:p>
            <a:r>
              <a:rPr lang="en-US"/>
              <a:t>Click to edit Master title style</a:t>
            </a:r>
            <a:endParaRPr lang="aa-ET"/>
          </a:p>
        </p:txBody>
      </p:sp>
      <p:sp>
        <p:nvSpPr>
          <p:cNvPr id="3" name="Date Placeholder 2">
            <a:extLst>
              <a:ext uri="{FF2B5EF4-FFF2-40B4-BE49-F238E27FC236}">
                <a16:creationId xmlns:a16="http://schemas.microsoft.com/office/drawing/2014/main" id="{AD8AA51D-7F0E-4935-B26D-CD366B7253E4}"/>
              </a:ext>
            </a:extLst>
          </p:cNvPr>
          <p:cNvSpPr>
            <a:spLocks noGrp="1"/>
          </p:cNvSpPr>
          <p:nvPr>
            <p:ph type="dt" sz="half" idx="10"/>
          </p:nvPr>
        </p:nvSpPr>
        <p:spPr/>
        <p:txBody>
          <a:bodyPr/>
          <a:lstStyle/>
          <a:p>
            <a:fld id="{966A2AC8-F75C-4356-8E54-ED74E99EA578}" type="datetime8">
              <a:rPr lang="aa-ET" smtClean="0"/>
              <a:t>04/18/2025 05:33</a:t>
            </a:fld>
            <a:endParaRPr lang="aa-ET"/>
          </a:p>
        </p:txBody>
      </p:sp>
      <p:sp>
        <p:nvSpPr>
          <p:cNvPr id="4" name="Footer Placeholder 3">
            <a:extLst>
              <a:ext uri="{FF2B5EF4-FFF2-40B4-BE49-F238E27FC236}">
                <a16:creationId xmlns:a16="http://schemas.microsoft.com/office/drawing/2014/main" id="{A53967AC-2B76-4ACC-8C14-54BCD3D7B111}"/>
              </a:ext>
            </a:extLst>
          </p:cNvPr>
          <p:cNvSpPr>
            <a:spLocks noGrp="1"/>
          </p:cNvSpPr>
          <p:nvPr>
            <p:ph type="ftr" sz="quarter" idx="11"/>
          </p:nvPr>
        </p:nvSpPr>
        <p:spPr/>
        <p:txBody>
          <a:bodyPr/>
          <a:lstStyle/>
          <a:p>
            <a:endParaRPr lang="aa-ET"/>
          </a:p>
        </p:txBody>
      </p:sp>
      <p:sp>
        <p:nvSpPr>
          <p:cNvPr id="5" name="Slide Number Placeholder 4">
            <a:extLst>
              <a:ext uri="{FF2B5EF4-FFF2-40B4-BE49-F238E27FC236}">
                <a16:creationId xmlns:a16="http://schemas.microsoft.com/office/drawing/2014/main" id="{3EDFFD3F-AB50-4E8F-977F-69794BAF9015}"/>
              </a:ext>
            </a:extLst>
          </p:cNvPr>
          <p:cNvSpPr>
            <a:spLocks noGrp="1"/>
          </p:cNvSpPr>
          <p:nvPr>
            <p:ph type="sldNum" sz="quarter" idx="12"/>
          </p:nvPr>
        </p:nvSpPr>
        <p:spPr/>
        <p:txBody>
          <a:bodyPr/>
          <a:lstStyle/>
          <a:p>
            <a:fld id="{60516C70-A15B-4275-AFF5-3383FA266051}" type="slidenum">
              <a:rPr lang="aa-ET" smtClean="0"/>
              <a:t>‹#›</a:t>
            </a:fld>
            <a:endParaRPr lang="aa-ET"/>
          </a:p>
        </p:txBody>
      </p:sp>
    </p:spTree>
    <p:extLst>
      <p:ext uri="{BB962C8B-B14F-4D97-AF65-F5344CB8AC3E}">
        <p14:creationId xmlns:p14="http://schemas.microsoft.com/office/powerpoint/2010/main" val="2883465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FE1DCA-BBF3-458E-A9BF-5B38C6EE1871}"/>
              </a:ext>
            </a:extLst>
          </p:cNvPr>
          <p:cNvSpPr>
            <a:spLocks noGrp="1"/>
          </p:cNvSpPr>
          <p:nvPr>
            <p:ph type="dt" sz="half" idx="10"/>
          </p:nvPr>
        </p:nvSpPr>
        <p:spPr/>
        <p:txBody>
          <a:bodyPr/>
          <a:lstStyle/>
          <a:p>
            <a:fld id="{5A3058C5-38BA-48E6-946F-F8005D51628D}" type="datetime8">
              <a:rPr lang="aa-ET" smtClean="0"/>
              <a:t>04/18/2025 05:33</a:t>
            </a:fld>
            <a:endParaRPr lang="aa-ET"/>
          </a:p>
        </p:txBody>
      </p:sp>
      <p:sp>
        <p:nvSpPr>
          <p:cNvPr id="3" name="Footer Placeholder 2">
            <a:extLst>
              <a:ext uri="{FF2B5EF4-FFF2-40B4-BE49-F238E27FC236}">
                <a16:creationId xmlns:a16="http://schemas.microsoft.com/office/drawing/2014/main" id="{2BC56AAB-3C51-4105-AECB-39B67D6DB60C}"/>
              </a:ext>
            </a:extLst>
          </p:cNvPr>
          <p:cNvSpPr>
            <a:spLocks noGrp="1"/>
          </p:cNvSpPr>
          <p:nvPr>
            <p:ph type="ftr" sz="quarter" idx="11"/>
          </p:nvPr>
        </p:nvSpPr>
        <p:spPr/>
        <p:txBody>
          <a:bodyPr/>
          <a:lstStyle/>
          <a:p>
            <a:endParaRPr lang="aa-ET"/>
          </a:p>
        </p:txBody>
      </p:sp>
      <p:sp>
        <p:nvSpPr>
          <p:cNvPr id="4" name="Slide Number Placeholder 3">
            <a:extLst>
              <a:ext uri="{FF2B5EF4-FFF2-40B4-BE49-F238E27FC236}">
                <a16:creationId xmlns:a16="http://schemas.microsoft.com/office/drawing/2014/main" id="{623FAC5A-C01D-43C4-AD59-2E714AB3AF84}"/>
              </a:ext>
            </a:extLst>
          </p:cNvPr>
          <p:cNvSpPr>
            <a:spLocks noGrp="1"/>
          </p:cNvSpPr>
          <p:nvPr>
            <p:ph type="sldNum" sz="quarter" idx="12"/>
          </p:nvPr>
        </p:nvSpPr>
        <p:spPr/>
        <p:txBody>
          <a:bodyPr/>
          <a:lstStyle/>
          <a:p>
            <a:fld id="{60516C70-A15B-4275-AFF5-3383FA266051}" type="slidenum">
              <a:rPr lang="aa-ET" smtClean="0"/>
              <a:t>‹#›</a:t>
            </a:fld>
            <a:endParaRPr lang="aa-ET"/>
          </a:p>
        </p:txBody>
      </p:sp>
    </p:spTree>
    <p:extLst>
      <p:ext uri="{BB962C8B-B14F-4D97-AF65-F5344CB8AC3E}">
        <p14:creationId xmlns:p14="http://schemas.microsoft.com/office/powerpoint/2010/main" val="3663429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8E7E8-9EDA-46C7-84CB-E12C98D279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a-ET"/>
          </a:p>
        </p:txBody>
      </p:sp>
      <p:sp>
        <p:nvSpPr>
          <p:cNvPr id="3" name="Content Placeholder 2">
            <a:extLst>
              <a:ext uri="{FF2B5EF4-FFF2-40B4-BE49-F238E27FC236}">
                <a16:creationId xmlns:a16="http://schemas.microsoft.com/office/drawing/2014/main" id="{4570AF20-D557-4EBE-B900-57316EB9DB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a-ET"/>
          </a:p>
        </p:txBody>
      </p:sp>
      <p:sp>
        <p:nvSpPr>
          <p:cNvPr id="4" name="Text Placeholder 3">
            <a:extLst>
              <a:ext uri="{FF2B5EF4-FFF2-40B4-BE49-F238E27FC236}">
                <a16:creationId xmlns:a16="http://schemas.microsoft.com/office/drawing/2014/main" id="{92D5F82C-A4B1-49B1-98F5-5C9A7A91D1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B6734A-65D0-4A74-85CB-341F319AC072}"/>
              </a:ext>
            </a:extLst>
          </p:cNvPr>
          <p:cNvSpPr>
            <a:spLocks noGrp="1"/>
          </p:cNvSpPr>
          <p:nvPr>
            <p:ph type="dt" sz="half" idx="10"/>
          </p:nvPr>
        </p:nvSpPr>
        <p:spPr/>
        <p:txBody>
          <a:bodyPr/>
          <a:lstStyle/>
          <a:p>
            <a:fld id="{8151C471-5148-4C00-AC76-0F21BF11DE07}" type="datetime8">
              <a:rPr lang="aa-ET" smtClean="0"/>
              <a:t>04/18/2025 05:33</a:t>
            </a:fld>
            <a:endParaRPr lang="aa-ET"/>
          </a:p>
        </p:txBody>
      </p:sp>
      <p:sp>
        <p:nvSpPr>
          <p:cNvPr id="6" name="Footer Placeholder 5">
            <a:extLst>
              <a:ext uri="{FF2B5EF4-FFF2-40B4-BE49-F238E27FC236}">
                <a16:creationId xmlns:a16="http://schemas.microsoft.com/office/drawing/2014/main" id="{1C463A4A-E7C6-433E-BAD5-767A2687FBE1}"/>
              </a:ext>
            </a:extLst>
          </p:cNvPr>
          <p:cNvSpPr>
            <a:spLocks noGrp="1"/>
          </p:cNvSpPr>
          <p:nvPr>
            <p:ph type="ftr" sz="quarter" idx="11"/>
          </p:nvPr>
        </p:nvSpPr>
        <p:spPr/>
        <p:txBody>
          <a:bodyPr/>
          <a:lstStyle/>
          <a:p>
            <a:endParaRPr lang="aa-ET"/>
          </a:p>
        </p:txBody>
      </p:sp>
      <p:sp>
        <p:nvSpPr>
          <p:cNvPr id="7" name="Slide Number Placeholder 6">
            <a:extLst>
              <a:ext uri="{FF2B5EF4-FFF2-40B4-BE49-F238E27FC236}">
                <a16:creationId xmlns:a16="http://schemas.microsoft.com/office/drawing/2014/main" id="{2952B01B-F89F-48C1-8583-CC1412A283AF}"/>
              </a:ext>
            </a:extLst>
          </p:cNvPr>
          <p:cNvSpPr>
            <a:spLocks noGrp="1"/>
          </p:cNvSpPr>
          <p:nvPr>
            <p:ph type="sldNum" sz="quarter" idx="12"/>
          </p:nvPr>
        </p:nvSpPr>
        <p:spPr/>
        <p:txBody>
          <a:bodyPr/>
          <a:lstStyle/>
          <a:p>
            <a:fld id="{60516C70-A15B-4275-AFF5-3383FA266051}" type="slidenum">
              <a:rPr lang="aa-ET" smtClean="0"/>
              <a:t>‹#›</a:t>
            </a:fld>
            <a:endParaRPr lang="aa-ET"/>
          </a:p>
        </p:txBody>
      </p:sp>
    </p:spTree>
    <p:extLst>
      <p:ext uri="{BB962C8B-B14F-4D97-AF65-F5344CB8AC3E}">
        <p14:creationId xmlns:p14="http://schemas.microsoft.com/office/powerpoint/2010/main" val="1531272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F49A6-071E-4D63-832D-90EA48A93F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a-ET"/>
          </a:p>
        </p:txBody>
      </p:sp>
      <p:sp>
        <p:nvSpPr>
          <p:cNvPr id="3" name="Picture Placeholder 2">
            <a:extLst>
              <a:ext uri="{FF2B5EF4-FFF2-40B4-BE49-F238E27FC236}">
                <a16:creationId xmlns:a16="http://schemas.microsoft.com/office/drawing/2014/main" id="{A83AE6D1-85ED-4EAF-A636-4542BE9B4E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aa-ET"/>
          </a:p>
        </p:txBody>
      </p:sp>
      <p:sp>
        <p:nvSpPr>
          <p:cNvPr id="4" name="Text Placeholder 3">
            <a:extLst>
              <a:ext uri="{FF2B5EF4-FFF2-40B4-BE49-F238E27FC236}">
                <a16:creationId xmlns:a16="http://schemas.microsoft.com/office/drawing/2014/main" id="{7A942785-79DE-480F-B957-7F582447AE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A1EEC7-1EAF-40D8-ADB0-15D91637AAF4}"/>
              </a:ext>
            </a:extLst>
          </p:cNvPr>
          <p:cNvSpPr>
            <a:spLocks noGrp="1"/>
          </p:cNvSpPr>
          <p:nvPr>
            <p:ph type="dt" sz="half" idx="10"/>
          </p:nvPr>
        </p:nvSpPr>
        <p:spPr/>
        <p:txBody>
          <a:bodyPr/>
          <a:lstStyle/>
          <a:p>
            <a:fld id="{B3C935FD-81C8-4059-B090-8CA1E8BF9C4C}" type="datetime8">
              <a:rPr lang="aa-ET" smtClean="0"/>
              <a:t>04/18/2025 05:33</a:t>
            </a:fld>
            <a:endParaRPr lang="aa-ET"/>
          </a:p>
        </p:txBody>
      </p:sp>
      <p:sp>
        <p:nvSpPr>
          <p:cNvPr id="6" name="Footer Placeholder 5">
            <a:extLst>
              <a:ext uri="{FF2B5EF4-FFF2-40B4-BE49-F238E27FC236}">
                <a16:creationId xmlns:a16="http://schemas.microsoft.com/office/drawing/2014/main" id="{FC74C55F-8645-4F5C-BB1E-D9EFA1356D94}"/>
              </a:ext>
            </a:extLst>
          </p:cNvPr>
          <p:cNvSpPr>
            <a:spLocks noGrp="1"/>
          </p:cNvSpPr>
          <p:nvPr>
            <p:ph type="ftr" sz="quarter" idx="11"/>
          </p:nvPr>
        </p:nvSpPr>
        <p:spPr/>
        <p:txBody>
          <a:bodyPr/>
          <a:lstStyle/>
          <a:p>
            <a:endParaRPr lang="aa-ET"/>
          </a:p>
        </p:txBody>
      </p:sp>
      <p:sp>
        <p:nvSpPr>
          <p:cNvPr id="7" name="Slide Number Placeholder 6">
            <a:extLst>
              <a:ext uri="{FF2B5EF4-FFF2-40B4-BE49-F238E27FC236}">
                <a16:creationId xmlns:a16="http://schemas.microsoft.com/office/drawing/2014/main" id="{B4BB4D8B-9628-4154-8272-5979FB3E64D5}"/>
              </a:ext>
            </a:extLst>
          </p:cNvPr>
          <p:cNvSpPr>
            <a:spLocks noGrp="1"/>
          </p:cNvSpPr>
          <p:nvPr>
            <p:ph type="sldNum" sz="quarter" idx="12"/>
          </p:nvPr>
        </p:nvSpPr>
        <p:spPr/>
        <p:txBody>
          <a:bodyPr/>
          <a:lstStyle/>
          <a:p>
            <a:fld id="{60516C70-A15B-4275-AFF5-3383FA266051}" type="slidenum">
              <a:rPr lang="aa-ET" smtClean="0"/>
              <a:t>‹#›</a:t>
            </a:fld>
            <a:endParaRPr lang="aa-ET"/>
          </a:p>
        </p:txBody>
      </p:sp>
    </p:spTree>
    <p:extLst>
      <p:ext uri="{BB962C8B-B14F-4D97-AF65-F5344CB8AC3E}">
        <p14:creationId xmlns:p14="http://schemas.microsoft.com/office/powerpoint/2010/main" val="2039026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67CA0-C57F-425E-84C4-72A622A43389}"/>
              </a:ext>
            </a:extLst>
          </p:cNvPr>
          <p:cNvSpPr>
            <a:spLocks noGrp="1"/>
          </p:cNvSpPr>
          <p:nvPr>
            <p:ph type="title"/>
          </p:nvPr>
        </p:nvSpPr>
        <p:spPr/>
        <p:txBody>
          <a:bodyPr/>
          <a:lstStyle/>
          <a:p>
            <a:r>
              <a:rPr lang="en-US"/>
              <a:t>Click to edit Master title style</a:t>
            </a:r>
            <a:endParaRPr lang="aa-ET"/>
          </a:p>
        </p:txBody>
      </p:sp>
      <p:sp>
        <p:nvSpPr>
          <p:cNvPr id="3" name="Vertical Text Placeholder 2">
            <a:extLst>
              <a:ext uri="{FF2B5EF4-FFF2-40B4-BE49-F238E27FC236}">
                <a16:creationId xmlns:a16="http://schemas.microsoft.com/office/drawing/2014/main" id="{F4657479-3FC2-4FCF-935B-C41FB4C06B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a-ET"/>
          </a:p>
        </p:txBody>
      </p:sp>
      <p:sp>
        <p:nvSpPr>
          <p:cNvPr id="4" name="Date Placeholder 3">
            <a:extLst>
              <a:ext uri="{FF2B5EF4-FFF2-40B4-BE49-F238E27FC236}">
                <a16:creationId xmlns:a16="http://schemas.microsoft.com/office/drawing/2014/main" id="{BCF0A0E2-D8F4-4CC6-A78C-F887D9A59FD5}"/>
              </a:ext>
            </a:extLst>
          </p:cNvPr>
          <p:cNvSpPr>
            <a:spLocks noGrp="1"/>
          </p:cNvSpPr>
          <p:nvPr>
            <p:ph type="dt" sz="half" idx="10"/>
          </p:nvPr>
        </p:nvSpPr>
        <p:spPr/>
        <p:txBody>
          <a:bodyPr/>
          <a:lstStyle/>
          <a:p>
            <a:fld id="{14955BD7-C677-40D8-B1B9-3FD95A8580F5}" type="datetime8">
              <a:rPr lang="aa-ET" smtClean="0"/>
              <a:t>04/18/2025 05:33</a:t>
            </a:fld>
            <a:endParaRPr lang="aa-ET"/>
          </a:p>
        </p:txBody>
      </p:sp>
      <p:sp>
        <p:nvSpPr>
          <p:cNvPr id="5" name="Footer Placeholder 4">
            <a:extLst>
              <a:ext uri="{FF2B5EF4-FFF2-40B4-BE49-F238E27FC236}">
                <a16:creationId xmlns:a16="http://schemas.microsoft.com/office/drawing/2014/main" id="{67EEE218-E526-4E4E-B9A7-8E735AB26A3A}"/>
              </a:ext>
            </a:extLst>
          </p:cNvPr>
          <p:cNvSpPr>
            <a:spLocks noGrp="1"/>
          </p:cNvSpPr>
          <p:nvPr>
            <p:ph type="ftr" sz="quarter" idx="11"/>
          </p:nvPr>
        </p:nvSpPr>
        <p:spPr/>
        <p:txBody>
          <a:bodyPr/>
          <a:lstStyle/>
          <a:p>
            <a:endParaRPr lang="aa-ET"/>
          </a:p>
        </p:txBody>
      </p:sp>
      <p:sp>
        <p:nvSpPr>
          <p:cNvPr id="6" name="Slide Number Placeholder 5">
            <a:extLst>
              <a:ext uri="{FF2B5EF4-FFF2-40B4-BE49-F238E27FC236}">
                <a16:creationId xmlns:a16="http://schemas.microsoft.com/office/drawing/2014/main" id="{BD8BEF89-8ADC-4688-A105-BC834ADEE3F5}"/>
              </a:ext>
            </a:extLst>
          </p:cNvPr>
          <p:cNvSpPr>
            <a:spLocks noGrp="1"/>
          </p:cNvSpPr>
          <p:nvPr>
            <p:ph type="sldNum" sz="quarter" idx="12"/>
          </p:nvPr>
        </p:nvSpPr>
        <p:spPr/>
        <p:txBody>
          <a:bodyPr/>
          <a:lstStyle/>
          <a:p>
            <a:fld id="{60516C70-A15B-4275-AFF5-3383FA266051}" type="slidenum">
              <a:rPr lang="aa-ET" smtClean="0"/>
              <a:t>‹#›</a:t>
            </a:fld>
            <a:endParaRPr lang="aa-ET"/>
          </a:p>
        </p:txBody>
      </p:sp>
    </p:spTree>
    <p:extLst>
      <p:ext uri="{BB962C8B-B14F-4D97-AF65-F5344CB8AC3E}">
        <p14:creationId xmlns:p14="http://schemas.microsoft.com/office/powerpoint/2010/main" val="4275264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EC1B5B-6E54-434F-B6EE-2FF0E3B3D2F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a-ET"/>
          </a:p>
        </p:txBody>
      </p:sp>
      <p:sp>
        <p:nvSpPr>
          <p:cNvPr id="3" name="Vertical Text Placeholder 2">
            <a:extLst>
              <a:ext uri="{FF2B5EF4-FFF2-40B4-BE49-F238E27FC236}">
                <a16:creationId xmlns:a16="http://schemas.microsoft.com/office/drawing/2014/main" id="{ACA2211D-2DBD-4DE8-82A6-EEF9D25395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a-ET"/>
          </a:p>
        </p:txBody>
      </p:sp>
      <p:sp>
        <p:nvSpPr>
          <p:cNvPr id="4" name="Date Placeholder 3">
            <a:extLst>
              <a:ext uri="{FF2B5EF4-FFF2-40B4-BE49-F238E27FC236}">
                <a16:creationId xmlns:a16="http://schemas.microsoft.com/office/drawing/2014/main" id="{E7A54A0C-FACF-4092-9BB9-53F0E84D8612}"/>
              </a:ext>
            </a:extLst>
          </p:cNvPr>
          <p:cNvSpPr>
            <a:spLocks noGrp="1"/>
          </p:cNvSpPr>
          <p:nvPr>
            <p:ph type="dt" sz="half" idx="10"/>
          </p:nvPr>
        </p:nvSpPr>
        <p:spPr/>
        <p:txBody>
          <a:bodyPr/>
          <a:lstStyle/>
          <a:p>
            <a:fld id="{6766A334-88E2-491E-82BB-5B8C9D3EC554}" type="datetime8">
              <a:rPr lang="aa-ET" smtClean="0"/>
              <a:t>04/18/2025 05:33</a:t>
            </a:fld>
            <a:endParaRPr lang="aa-ET"/>
          </a:p>
        </p:txBody>
      </p:sp>
      <p:sp>
        <p:nvSpPr>
          <p:cNvPr id="5" name="Footer Placeholder 4">
            <a:extLst>
              <a:ext uri="{FF2B5EF4-FFF2-40B4-BE49-F238E27FC236}">
                <a16:creationId xmlns:a16="http://schemas.microsoft.com/office/drawing/2014/main" id="{FCFB74B7-1351-4692-AAE1-7B2CE890E7A7}"/>
              </a:ext>
            </a:extLst>
          </p:cNvPr>
          <p:cNvSpPr>
            <a:spLocks noGrp="1"/>
          </p:cNvSpPr>
          <p:nvPr>
            <p:ph type="ftr" sz="quarter" idx="11"/>
          </p:nvPr>
        </p:nvSpPr>
        <p:spPr/>
        <p:txBody>
          <a:bodyPr/>
          <a:lstStyle/>
          <a:p>
            <a:endParaRPr lang="aa-ET"/>
          </a:p>
        </p:txBody>
      </p:sp>
      <p:sp>
        <p:nvSpPr>
          <p:cNvPr id="6" name="Slide Number Placeholder 5">
            <a:extLst>
              <a:ext uri="{FF2B5EF4-FFF2-40B4-BE49-F238E27FC236}">
                <a16:creationId xmlns:a16="http://schemas.microsoft.com/office/drawing/2014/main" id="{22245436-ACC3-4004-9EDA-9CA292090394}"/>
              </a:ext>
            </a:extLst>
          </p:cNvPr>
          <p:cNvSpPr>
            <a:spLocks noGrp="1"/>
          </p:cNvSpPr>
          <p:nvPr>
            <p:ph type="sldNum" sz="quarter" idx="12"/>
          </p:nvPr>
        </p:nvSpPr>
        <p:spPr/>
        <p:txBody>
          <a:bodyPr/>
          <a:lstStyle/>
          <a:p>
            <a:fld id="{60516C70-A15B-4275-AFF5-3383FA266051}" type="slidenum">
              <a:rPr lang="aa-ET" smtClean="0"/>
              <a:t>‹#›</a:t>
            </a:fld>
            <a:endParaRPr lang="aa-ET"/>
          </a:p>
        </p:txBody>
      </p:sp>
    </p:spTree>
    <p:extLst>
      <p:ext uri="{BB962C8B-B14F-4D97-AF65-F5344CB8AC3E}">
        <p14:creationId xmlns:p14="http://schemas.microsoft.com/office/powerpoint/2010/main" val="1586761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EE633D-7A7E-4F4A-B938-87943B76CD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a-ET"/>
          </a:p>
        </p:txBody>
      </p:sp>
      <p:sp>
        <p:nvSpPr>
          <p:cNvPr id="3" name="Text Placeholder 2">
            <a:extLst>
              <a:ext uri="{FF2B5EF4-FFF2-40B4-BE49-F238E27FC236}">
                <a16:creationId xmlns:a16="http://schemas.microsoft.com/office/drawing/2014/main" id="{523021A6-7AAC-4F39-B89C-48495287E9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a-ET"/>
          </a:p>
        </p:txBody>
      </p:sp>
      <p:sp>
        <p:nvSpPr>
          <p:cNvPr id="4" name="Date Placeholder 3">
            <a:extLst>
              <a:ext uri="{FF2B5EF4-FFF2-40B4-BE49-F238E27FC236}">
                <a16:creationId xmlns:a16="http://schemas.microsoft.com/office/drawing/2014/main" id="{D4666D4F-49F3-4A8A-A0D4-4FCC0DFCCC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85E9D5-66E4-4D04-86C2-8315086E84D6}" type="datetime8">
              <a:rPr lang="aa-ET" smtClean="0"/>
              <a:t>04/18/2025 05:33</a:t>
            </a:fld>
            <a:endParaRPr lang="aa-ET"/>
          </a:p>
        </p:txBody>
      </p:sp>
      <p:sp>
        <p:nvSpPr>
          <p:cNvPr id="5" name="Footer Placeholder 4">
            <a:extLst>
              <a:ext uri="{FF2B5EF4-FFF2-40B4-BE49-F238E27FC236}">
                <a16:creationId xmlns:a16="http://schemas.microsoft.com/office/drawing/2014/main" id="{65B08A84-D7F3-40CD-B72A-19A41001B5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a-ET"/>
          </a:p>
        </p:txBody>
      </p:sp>
      <p:sp>
        <p:nvSpPr>
          <p:cNvPr id="6" name="Slide Number Placeholder 5">
            <a:extLst>
              <a:ext uri="{FF2B5EF4-FFF2-40B4-BE49-F238E27FC236}">
                <a16:creationId xmlns:a16="http://schemas.microsoft.com/office/drawing/2014/main" id="{54942385-C5E0-4632-A4E9-6BAF99F18F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516C70-A15B-4275-AFF5-3383FA266051}" type="slidenum">
              <a:rPr lang="aa-ET" smtClean="0"/>
              <a:t>‹#›</a:t>
            </a:fld>
            <a:endParaRPr lang="aa-ET"/>
          </a:p>
        </p:txBody>
      </p:sp>
    </p:spTree>
    <p:extLst>
      <p:ext uri="{BB962C8B-B14F-4D97-AF65-F5344CB8AC3E}">
        <p14:creationId xmlns:p14="http://schemas.microsoft.com/office/powerpoint/2010/main" val="723952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a-E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343620"/>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25129" y="1251739"/>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36368" y="1251738"/>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6" y="12517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11" name="Прямоугольник 2"/>
          <p:cNvSpPr/>
          <p:nvPr/>
        </p:nvSpPr>
        <p:spPr>
          <a:xfrm>
            <a:off x="2046116" y="1423249"/>
            <a:ext cx="8064896" cy="1107996"/>
          </a:xfrm>
          <a:prstGeom prst="rect">
            <a:avLst/>
          </a:prstGeom>
        </p:spPr>
        <p:txBody>
          <a:bodyPr wrap="square">
            <a:spAutoFit/>
          </a:bodyPr>
          <a:lstStyle/>
          <a:p>
            <a:pPr algn="ctr"/>
            <a:endParaRPr lang="en-US" b="1" dirty="0">
              <a:solidFill>
                <a:srgbClr val="0070C0"/>
              </a:solidFill>
              <a:effectLst>
                <a:outerShdw blurRad="38100" dist="38100" dir="2700000" algn="tl">
                  <a:srgbClr val="C0C0C0"/>
                </a:outerShdw>
              </a:effectLst>
              <a:latin typeface="Calibri" panose="020F0502020204030204" pitchFamily="34" charset="0"/>
            </a:endParaRPr>
          </a:p>
          <a:p>
            <a:pPr algn="ctr"/>
            <a:r>
              <a:rPr lang="en-US" sz="2400" b="1" dirty="0">
                <a:solidFill>
                  <a:srgbClr val="0070C0"/>
                </a:solidFill>
                <a:effectLst>
                  <a:outerShdw blurRad="38100" dist="38100" dir="2700000" algn="tl">
                    <a:srgbClr val="C0C0C0"/>
                  </a:outerShdw>
                </a:effectLst>
                <a:latin typeface="Calibri" panose="020F0502020204030204" pitchFamily="34" charset="0"/>
              </a:rPr>
              <a:t>Empowering and Engaging Youth as a Positive Force for Transformational Change in Somalia </a:t>
            </a:r>
            <a:endParaRPr lang="en-GB" sz="2400" dirty="0"/>
          </a:p>
        </p:txBody>
      </p:sp>
      <p:sp>
        <p:nvSpPr>
          <p:cNvPr id="12" name="Rectangle 11"/>
          <p:cNvSpPr/>
          <p:nvPr/>
        </p:nvSpPr>
        <p:spPr>
          <a:xfrm>
            <a:off x="1847528" y="2843238"/>
            <a:ext cx="8712968" cy="1877437"/>
          </a:xfrm>
          <a:prstGeom prst="rect">
            <a:avLst/>
          </a:prstGeom>
        </p:spPr>
        <p:txBody>
          <a:bodyPr wrap="square">
            <a:spAutoFit/>
          </a:bodyPr>
          <a:lstStyle/>
          <a:p>
            <a:pPr algn="ctr"/>
            <a:r>
              <a:rPr lang="en-US" sz="2800" dirty="0"/>
              <a:t>Transformative Peace Initiatives using TOCfE tools </a:t>
            </a:r>
          </a:p>
          <a:p>
            <a:pPr algn="ctr"/>
            <a:r>
              <a:rPr lang="en-US" sz="2800" b="1" dirty="0">
                <a:latin typeface="+mj-lt"/>
                <a:cs typeface="Arial" panose="020B0604020202020204" pitchFamily="34" charset="0"/>
              </a:rPr>
              <a:t>____________________</a:t>
            </a:r>
          </a:p>
          <a:p>
            <a:pPr algn="ctr"/>
            <a:r>
              <a:rPr lang="en-US" sz="2000" dirty="0">
                <a:latin typeface="+mj-lt"/>
                <a:cs typeface="Arial" panose="020B0604020202020204" pitchFamily="34" charset="0"/>
              </a:rPr>
              <a:t>Sharmarke Yusuf </a:t>
            </a:r>
          </a:p>
          <a:p>
            <a:pPr algn="ctr"/>
            <a:r>
              <a:rPr lang="en-US" sz="2000" dirty="0">
                <a:latin typeface="+mj-lt"/>
                <a:cs typeface="Arial" panose="020B0604020202020204" pitchFamily="34" charset="0"/>
              </a:rPr>
              <a:t>Cohort 2</a:t>
            </a:r>
          </a:p>
          <a:p>
            <a:pPr algn="ctr"/>
            <a:r>
              <a:rPr lang="en-US" sz="2000" dirty="0">
                <a:latin typeface="+mj-lt"/>
                <a:cs typeface="Arial" panose="020B0604020202020204" pitchFamily="34" charset="0"/>
              </a:rPr>
              <a:t>Somalia, 2022</a:t>
            </a:r>
            <a:endParaRPr lang="en-US" sz="2000" b="1" dirty="0">
              <a:latin typeface="+mj-lt"/>
              <a:cs typeface="Arial" panose="020B0604020202020204" pitchFamily="34" charset="0"/>
            </a:endParaRPr>
          </a:p>
        </p:txBody>
      </p:sp>
    </p:spTree>
    <p:extLst>
      <p:ext uri="{BB962C8B-B14F-4D97-AF65-F5344CB8AC3E}">
        <p14:creationId xmlns:p14="http://schemas.microsoft.com/office/powerpoint/2010/main" val="11890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343620"/>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25129" y="1251739"/>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36368" y="1251738"/>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6" y="12517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492874"/>
            <a:ext cx="875667" cy="365126"/>
          </a:xfrm>
          <a:prstGeom prst="rect">
            <a:avLst/>
          </a:prstGeom>
        </p:spPr>
      </p:pic>
      <p:sp>
        <p:nvSpPr>
          <p:cNvPr id="2" name="TextBox 1"/>
          <p:cNvSpPr txBox="1"/>
          <p:nvPr/>
        </p:nvSpPr>
        <p:spPr>
          <a:xfrm>
            <a:off x="875667" y="1406643"/>
            <a:ext cx="4085064" cy="400110"/>
          </a:xfrm>
          <a:prstGeom prst="rect">
            <a:avLst/>
          </a:prstGeom>
          <a:solidFill>
            <a:schemeClr val="accent6"/>
          </a:solidFill>
        </p:spPr>
        <p:txBody>
          <a:bodyPr wrap="square" rtlCol="0">
            <a:spAutoFit/>
          </a:bodyPr>
          <a:lstStyle/>
          <a:p>
            <a:r>
              <a:rPr lang="en-US" sz="2000" dirty="0"/>
              <a:t>           Problem statement  </a:t>
            </a:r>
          </a:p>
        </p:txBody>
      </p:sp>
      <p:sp>
        <p:nvSpPr>
          <p:cNvPr id="4" name="TextBox 3"/>
          <p:cNvSpPr txBox="1"/>
          <p:nvPr/>
        </p:nvSpPr>
        <p:spPr>
          <a:xfrm>
            <a:off x="0" y="1748850"/>
            <a:ext cx="5870713" cy="3416320"/>
          </a:xfrm>
          <a:prstGeom prst="rect">
            <a:avLst/>
          </a:prstGeom>
          <a:solidFill>
            <a:schemeClr val="accent2">
              <a:lumMod val="20000"/>
              <a:lumOff val="80000"/>
            </a:schemeClr>
          </a:solidFill>
        </p:spPr>
        <p:txBody>
          <a:bodyPr wrap="square" rtlCol="0">
            <a:spAutoFit/>
          </a:bodyPr>
          <a:lstStyle/>
          <a:p>
            <a:pPr marL="285750" indent="-285750">
              <a:buFont typeface="Wingdings" panose="05000000000000000000" pitchFamily="2" charset="2"/>
              <a:buChar char="§"/>
            </a:pPr>
            <a:r>
              <a:rPr lang="en-US" dirty="0"/>
              <a:t>70 %  of Somalia’s population  under 30 years old</a:t>
            </a:r>
          </a:p>
          <a:p>
            <a:pPr marL="285750" indent="-285750">
              <a:buFont typeface="Wingdings" panose="05000000000000000000" pitchFamily="2" charset="2"/>
              <a:buChar char="§"/>
            </a:pPr>
            <a:r>
              <a:rPr lang="en-US" dirty="0"/>
              <a:t>Somalian youth face uncountable economic and social challenges. </a:t>
            </a:r>
          </a:p>
          <a:p>
            <a:pPr marL="285750" indent="-285750">
              <a:buFont typeface="Wingdings" panose="05000000000000000000" pitchFamily="2" charset="2"/>
              <a:buChar char="§"/>
            </a:pPr>
            <a:r>
              <a:rPr lang="en-US" dirty="0"/>
              <a:t>Somali Institute for Development Research SIDRA 2019 report </a:t>
            </a:r>
          </a:p>
          <a:p>
            <a:pPr marL="285750" indent="-285750">
              <a:buFont typeface="Wingdings" panose="05000000000000000000" pitchFamily="2" charset="2"/>
              <a:buChar char="§"/>
            </a:pPr>
            <a:r>
              <a:rPr lang="en-US" dirty="0"/>
              <a:t>  verifies  the existence of the youth radicalization in Somalia has </a:t>
            </a:r>
          </a:p>
          <a:p>
            <a:pPr marL="285750" indent="-285750">
              <a:buFont typeface="Wingdings" panose="05000000000000000000" pitchFamily="2" charset="2"/>
              <a:buChar char="§"/>
            </a:pPr>
            <a:r>
              <a:rPr lang="en-US" dirty="0"/>
              <a:t>  major impact on the country’s insecurity </a:t>
            </a:r>
          </a:p>
          <a:p>
            <a:pPr marL="285750" indent="-285750">
              <a:buFont typeface="Wingdings" panose="05000000000000000000" pitchFamily="2" charset="2"/>
              <a:buChar char="§"/>
            </a:pPr>
            <a:r>
              <a:rPr lang="en-US" dirty="0"/>
              <a:t>Violent extremist groups target youth to carry out extremist</a:t>
            </a:r>
          </a:p>
          <a:p>
            <a:pPr marL="285750" indent="-285750">
              <a:buFont typeface="Wingdings" panose="05000000000000000000" pitchFamily="2" charset="2"/>
              <a:buChar char="§"/>
            </a:pPr>
            <a:r>
              <a:rPr lang="en-US" dirty="0"/>
              <a:t>cruel Ideology and carry out missions against stability and humanity</a:t>
            </a:r>
          </a:p>
        </p:txBody>
      </p:sp>
      <p:sp>
        <p:nvSpPr>
          <p:cNvPr id="11" name="TextBox 10"/>
          <p:cNvSpPr txBox="1"/>
          <p:nvPr/>
        </p:nvSpPr>
        <p:spPr>
          <a:xfrm>
            <a:off x="6418471" y="1368689"/>
            <a:ext cx="4117008" cy="400110"/>
          </a:xfrm>
          <a:prstGeom prst="rect">
            <a:avLst/>
          </a:prstGeom>
          <a:solidFill>
            <a:schemeClr val="accent6"/>
          </a:solidFill>
        </p:spPr>
        <p:txBody>
          <a:bodyPr wrap="square" rtlCol="0">
            <a:spAutoFit/>
          </a:bodyPr>
          <a:lstStyle/>
          <a:p>
            <a:r>
              <a:rPr lang="en-US" dirty="0"/>
              <a:t>        </a:t>
            </a:r>
            <a:r>
              <a:rPr lang="en-US" sz="2000" dirty="0"/>
              <a:t>The intervention  - Proposal  </a:t>
            </a:r>
          </a:p>
        </p:txBody>
      </p:sp>
      <p:cxnSp>
        <p:nvCxnSpPr>
          <p:cNvPr id="13" name="Straight Connector 12">
            <a:extLst>
              <a:ext uri="{FF2B5EF4-FFF2-40B4-BE49-F238E27FC236}">
                <a16:creationId xmlns:a16="http://schemas.microsoft.com/office/drawing/2014/main" id="{E292273C-C05B-0767-873E-8B26CB46F86F}"/>
              </a:ext>
            </a:extLst>
          </p:cNvPr>
          <p:cNvCxnSpPr>
            <a:cxnSpLocks/>
          </p:cNvCxnSpPr>
          <p:nvPr/>
        </p:nvCxnSpPr>
        <p:spPr>
          <a:xfrm>
            <a:off x="6241221" y="1372913"/>
            <a:ext cx="0" cy="5818462"/>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268278" y="1742223"/>
            <a:ext cx="5707270" cy="2585323"/>
          </a:xfrm>
          <a:prstGeom prst="rect">
            <a:avLst/>
          </a:prstGeom>
          <a:solidFill>
            <a:schemeClr val="accent2">
              <a:lumMod val="20000"/>
              <a:lumOff val="80000"/>
            </a:schemeClr>
          </a:solidFill>
        </p:spPr>
        <p:txBody>
          <a:bodyPr wrap="square" rtlCol="0">
            <a:spAutoFit/>
          </a:bodyPr>
          <a:lstStyle/>
          <a:p>
            <a:pPr marL="285750" indent="-285750">
              <a:buFont typeface="Wingdings" panose="05000000000000000000" pitchFamily="2" charset="2"/>
              <a:buChar char="§"/>
            </a:pPr>
            <a:r>
              <a:rPr lang="en-US" dirty="0"/>
              <a:t>Empower 20 youth through transformative peace initiative to prevent radicalization</a:t>
            </a:r>
          </a:p>
          <a:p>
            <a:pPr marL="285750" indent="-285750">
              <a:buFont typeface="Wingdings" panose="05000000000000000000" pitchFamily="2" charset="2"/>
              <a:buChar char="§"/>
            </a:pPr>
            <a:r>
              <a:rPr lang="en-US" dirty="0"/>
              <a:t>Enable positive  thinking  and growth mindset  through participatory   method  called “Theory of Constraints”</a:t>
            </a:r>
          </a:p>
          <a:p>
            <a:pPr marL="285750" indent="-285750">
              <a:buFont typeface="Wingdings" panose="05000000000000000000" pitchFamily="2" charset="2"/>
              <a:buChar char="§"/>
            </a:pPr>
            <a:r>
              <a:rPr lang="en-US" dirty="0"/>
              <a:t>Provide highly effective logical thinking and communication tools for behavioral change and conflict resolution</a:t>
            </a:r>
          </a:p>
          <a:p>
            <a:pPr marL="285750" indent="-285750">
              <a:buFont typeface="Wingdings" panose="05000000000000000000" pitchFamily="2" charset="2"/>
              <a:buChar char="§"/>
            </a:pPr>
            <a:r>
              <a:rPr lang="en-US" dirty="0"/>
              <a:t>Enable participants to virtualize the consequences of their actions to ensure positive outcomes.</a:t>
            </a:r>
          </a:p>
        </p:txBody>
      </p:sp>
    </p:spTree>
    <p:extLst>
      <p:ext uri="{BB962C8B-B14F-4D97-AF65-F5344CB8AC3E}">
        <p14:creationId xmlns:p14="http://schemas.microsoft.com/office/powerpoint/2010/main" val="295882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1"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343620"/>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25129" y="1251739"/>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36368" y="1251738"/>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6" y="12517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287678"/>
            <a:ext cx="904973" cy="570322"/>
          </a:xfrm>
          <a:prstGeom prst="rect">
            <a:avLst/>
          </a:prstGeom>
        </p:spPr>
      </p:pic>
      <p:sp>
        <p:nvSpPr>
          <p:cNvPr id="18" name="TextBox 17"/>
          <p:cNvSpPr txBox="1"/>
          <p:nvPr/>
        </p:nvSpPr>
        <p:spPr>
          <a:xfrm>
            <a:off x="2117890" y="1424655"/>
            <a:ext cx="5328592" cy="400110"/>
          </a:xfrm>
          <a:prstGeom prst="rect">
            <a:avLst/>
          </a:prstGeom>
          <a:solidFill>
            <a:schemeClr val="accent3"/>
          </a:solidFill>
          <a:ln>
            <a:solidFill>
              <a:schemeClr val="accent1"/>
            </a:solidFill>
          </a:ln>
        </p:spPr>
        <p:txBody>
          <a:bodyPr wrap="square" rtlCol="0">
            <a:spAutoFit/>
          </a:bodyPr>
          <a:lstStyle/>
          <a:p>
            <a:r>
              <a:rPr lang="en-US" sz="2000" b="1" dirty="0"/>
              <a:t>Challenges and mitigation strategy </a:t>
            </a:r>
          </a:p>
        </p:txBody>
      </p:sp>
      <p:sp>
        <p:nvSpPr>
          <p:cNvPr id="19" name="Rectangle 18"/>
          <p:cNvSpPr/>
          <p:nvPr/>
        </p:nvSpPr>
        <p:spPr>
          <a:xfrm>
            <a:off x="1298713" y="1796595"/>
            <a:ext cx="10402957" cy="707886"/>
          </a:xfrm>
          <a:prstGeom prst="rect">
            <a:avLst/>
          </a:prstGeom>
          <a:solidFill>
            <a:schemeClr val="accent6">
              <a:lumMod val="60000"/>
              <a:lumOff val="40000"/>
            </a:schemeClr>
          </a:solidFill>
        </p:spPr>
        <p:txBody>
          <a:bodyPr wrap="square">
            <a:spAutoFit/>
          </a:bodyPr>
          <a:lstStyle/>
          <a:p>
            <a:pPr>
              <a:spcBef>
                <a:spcPts val="45"/>
              </a:spcBef>
            </a:pPr>
            <a:r>
              <a:rPr lang="en-US" sz="2000" dirty="0">
                <a:ea typeface="Times New Roman" panose="02020603050405020304" pitchFamily="18" charset="0"/>
              </a:rPr>
              <a:t>Ambitious target tree were used to identify challenges and create an effective plan to overcome the obstacles that block achieving a successful implementation of the intervention (SCI)</a:t>
            </a:r>
            <a:endParaRPr lang="en-US" sz="2000" dirty="0">
              <a:effectLst/>
              <a:ea typeface="Times New Roman" panose="02020603050405020304" pitchFamily="18" charset="0"/>
            </a:endParaRPr>
          </a:p>
        </p:txBody>
      </p:sp>
      <p:pic>
        <p:nvPicPr>
          <p:cNvPr id="20" name="Object 7"/>
          <p:cNvPicPr>
            <a:picLocks noChangeArrowheads="1"/>
          </p:cNvPicPr>
          <p:nvPr/>
        </p:nvPicPr>
        <p:blipFill>
          <a:blip r:embed="rId4">
            <a:duotone>
              <a:prstClr val="black"/>
              <a:schemeClr val="accent5">
                <a:tint val="45000"/>
                <a:satMod val="400000"/>
              </a:schemeClr>
            </a:duotone>
          </a:blip>
          <a:srcRect t="-626" r="-375" b="-165"/>
          <a:stretch>
            <a:fillRect/>
          </a:stretch>
        </p:blipFill>
        <p:spPr bwMode="auto">
          <a:xfrm>
            <a:off x="-168952" y="1458064"/>
            <a:ext cx="1096604" cy="878736"/>
          </a:xfrm>
          <a:prstGeom prst="rect">
            <a:avLst/>
          </a:prstGeom>
          <a:noFill/>
          <a:ln>
            <a:noFill/>
          </a:ln>
        </p:spPr>
      </p:pic>
      <p:graphicFrame>
        <p:nvGraphicFramePr>
          <p:cNvPr id="21" name="Table 20"/>
          <p:cNvGraphicFramePr>
            <a:graphicFrameLocks noGrp="1"/>
          </p:cNvGraphicFramePr>
          <p:nvPr>
            <p:extLst>
              <p:ext uri="{D42A27DB-BD31-4B8C-83A1-F6EECF244321}">
                <p14:modId xmlns:p14="http://schemas.microsoft.com/office/powerpoint/2010/main" val="3799455578"/>
              </p:ext>
            </p:extLst>
          </p:nvPr>
        </p:nvGraphicFramePr>
        <p:xfrm>
          <a:off x="0" y="2413618"/>
          <a:ext cx="12191999" cy="4014978"/>
        </p:xfrm>
        <a:graphic>
          <a:graphicData uri="http://schemas.openxmlformats.org/drawingml/2006/table">
            <a:tbl>
              <a:tblPr firstRow="1" bandRow="1">
                <a:tableStyleId>{5C22544A-7EE6-4342-B048-85BDC9FD1C3A}</a:tableStyleId>
              </a:tblPr>
              <a:tblGrid>
                <a:gridCol w="3651771">
                  <a:extLst>
                    <a:ext uri="{9D8B030D-6E8A-4147-A177-3AD203B41FA5}">
                      <a16:colId xmlns:a16="http://schemas.microsoft.com/office/drawing/2014/main" val="20000"/>
                    </a:ext>
                  </a:extLst>
                </a:gridCol>
                <a:gridCol w="4052261">
                  <a:extLst>
                    <a:ext uri="{9D8B030D-6E8A-4147-A177-3AD203B41FA5}">
                      <a16:colId xmlns:a16="http://schemas.microsoft.com/office/drawing/2014/main" val="20001"/>
                    </a:ext>
                  </a:extLst>
                </a:gridCol>
                <a:gridCol w="4487967">
                  <a:extLst>
                    <a:ext uri="{9D8B030D-6E8A-4147-A177-3AD203B41FA5}">
                      <a16:colId xmlns:a16="http://schemas.microsoft.com/office/drawing/2014/main" val="20002"/>
                    </a:ext>
                  </a:extLst>
                </a:gridCol>
              </a:tblGrid>
              <a:tr h="387157">
                <a:tc gridSpan="3">
                  <a:txBody>
                    <a:bodyPr/>
                    <a:lstStyle/>
                    <a:p>
                      <a:pPr algn="ctr"/>
                      <a:r>
                        <a:rPr lang="en-US" sz="1600" dirty="0">
                          <a:solidFill>
                            <a:schemeClr val="bg1"/>
                          </a:solidFill>
                          <a:latin typeface="+mn-lt"/>
                          <a:cs typeface="Arial" pitchFamily="34" charset="0"/>
                        </a:rPr>
                        <a:t>AMBITIOUS TARGET</a:t>
                      </a: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68419">
                <a:tc>
                  <a:txBody>
                    <a:bodyPr/>
                    <a:lstStyle/>
                    <a:p>
                      <a:r>
                        <a:rPr lang="en-US" sz="2000" b="1" dirty="0">
                          <a:latin typeface="+mn-lt"/>
                          <a:cs typeface="Arial" pitchFamily="34" charset="0"/>
                        </a:rPr>
                        <a:t>OBSTACLES</a:t>
                      </a: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000" b="1" dirty="0">
                          <a:latin typeface="+mn-lt"/>
                          <a:cs typeface="Arial" pitchFamily="34" charset="0"/>
                        </a:rPr>
                        <a:t>OBJECTIVES</a:t>
                      </a: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000" b="1" dirty="0">
                          <a:latin typeface="+mn-lt"/>
                          <a:cs typeface="Arial" pitchFamily="34" charset="0"/>
                        </a:rPr>
                        <a:t>Plan/ACTIONS</a:t>
                      </a: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673921">
                <a:tc>
                  <a:txBody>
                    <a:bodyPr/>
                    <a:lstStyle/>
                    <a:p>
                      <a:pPr marL="0" marR="0">
                        <a:lnSpc>
                          <a:spcPct val="107000"/>
                        </a:lnSpc>
                        <a:spcBef>
                          <a:spcPts val="0"/>
                        </a:spcBef>
                        <a:spcAft>
                          <a:spcPts val="800"/>
                        </a:spcAft>
                      </a:pPr>
                      <a:r>
                        <a:rPr lang="en-US" sz="1600" dirty="0">
                          <a:effectLst/>
                          <a:latin typeface="+mn-lt"/>
                          <a:ea typeface="Calibri" panose="020F0502020204030204" pitchFamily="34" charset="0"/>
                          <a:cs typeface="Times New Roman" panose="02020603050405020304" pitchFamily="18" charset="0"/>
                        </a:rPr>
                        <a:t>Lack of training facility and  venue availability</a:t>
                      </a: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800"/>
                        </a:spcAft>
                      </a:pPr>
                      <a:r>
                        <a:rPr lang="en-US" sz="1600" dirty="0">
                          <a:effectLst/>
                          <a:latin typeface="+mn-lt"/>
                          <a:ea typeface="Calibri" panose="020F0502020204030204" pitchFamily="34" charset="0"/>
                          <a:cs typeface="Times New Roman" panose="02020603050405020304" pitchFamily="18" charset="0"/>
                        </a:rPr>
                        <a:t>Well-equipped and comfortable venues are available to conduct training </a:t>
                      </a: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nSpc>
                          <a:spcPct val="107000"/>
                        </a:lnSpc>
                        <a:spcBef>
                          <a:spcPts val="0"/>
                        </a:spcBef>
                        <a:spcAft>
                          <a:spcPts val="800"/>
                        </a:spcAft>
                      </a:pPr>
                      <a:r>
                        <a:rPr lang="en-US" sz="1600" dirty="0">
                          <a:effectLst/>
                          <a:latin typeface="+mn-lt"/>
                          <a:ea typeface="Calibri" panose="020F0502020204030204" pitchFamily="34" charset="0"/>
                          <a:cs typeface="Times New Roman" panose="02020603050405020304" pitchFamily="18" charset="0"/>
                        </a:rPr>
                        <a:t>Engaged with Local organization and Universities to provide comfortable hall</a:t>
                      </a: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673921">
                <a:tc>
                  <a:txBody>
                    <a:bodyPr/>
                    <a:lstStyle/>
                    <a:p>
                      <a:pPr marL="0" marR="0">
                        <a:lnSpc>
                          <a:spcPct val="107000"/>
                        </a:lnSpc>
                        <a:spcBef>
                          <a:spcPts val="0"/>
                        </a:spcBef>
                        <a:spcAft>
                          <a:spcPts val="800"/>
                        </a:spcAft>
                      </a:pPr>
                      <a:r>
                        <a:rPr lang="en-US" sz="1600" dirty="0">
                          <a:effectLst/>
                          <a:latin typeface="+mn-lt"/>
                          <a:ea typeface="Calibri" panose="020F0502020204030204" pitchFamily="34" charset="0"/>
                          <a:cs typeface="Times New Roman" panose="02020603050405020304" pitchFamily="18" charset="0"/>
                        </a:rPr>
                        <a:t>lack of sufficient funds to conduct the project </a:t>
                      </a: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800"/>
                        </a:spcAft>
                      </a:pPr>
                      <a:r>
                        <a:rPr lang="en-US" sz="1600" dirty="0">
                          <a:effectLst/>
                          <a:latin typeface="+mn-lt"/>
                          <a:ea typeface="Calibri" panose="020F0502020204030204" pitchFamily="34" charset="0"/>
                          <a:cs typeface="Times New Roman" panose="02020603050405020304" pitchFamily="18" charset="0"/>
                        </a:rPr>
                        <a:t>secure sufficient funds to conduct training</a:t>
                      </a: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nSpc>
                          <a:spcPct val="107000"/>
                        </a:lnSpc>
                        <a:spcBef>
                          <a:spcPts val="0"/>
                        </a:spcBef>
                        <a:spcAft>
                          <a:spcPts val="800"/>
                        </a:spcAft>
                      </a:pPr>
                      <a:r>
                        <a:rPr lang="en-US" sz="1600" dirty="0">
                          <a:effectLst/>
                          <a:latin typeface="+mn-lt"/>
                          <a:ea typeface="Calibri" panose="020F0502020204030204" pitchFamily="34" charset="0"/>
                          <a:cs typeface="Times New Roman" panose="02020603050405020304" pitchFamily="18" charset="0"/>
                        </a:rPr>
                        <a:t>Wrote a grant request to appropriate partners, support from Kathy Suerken</a:t>
                      </a: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636379">
                <a:tc>
                  <a:txBody>
                    <a:bodyPr/>
                    <a:lstStyle/>
                    <a:p>
                      <a:r>
                        <a:rPr lang="en-US" sz="1600" kern="1200" dirty="0">
                          <a:solidFill>
                            <a:schemeClr val="dk1"/>
                          </a:solidFill>
                          <a:effectLst/>
                          <a:latin typeface="+mn-lt"/>
                          <a:ea typeface="+mn-ea"/>
                          <a:cs typeface="+mn-cs"/>
                        </a:rPr>
                        <a:t>Insecurity incidents occurs  in Mogadishu </a:t>
                      </a:r>
                      <a:endParaRPr lang="en-US" sz="1600" dirty="0">
                        <a:latin typeface="+mn-lt"/>
                        <a:cs typeface="Arial" pitchFamily="34" charset="0"/>
                      </a:endParaRP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1600" kern="1200" dirty="0">
                          <a:solidFill>
                            <a:schemeClr val="dk1"/>
                          </a:solidFill>
                          <a:effectLst/>
                          <a:latin typeface="+mn-lt"/>
                          <a:ea typeface="+mn-ea"/>
                          <a:cs typeface="+mn-cs"/>
                        </a:rPr>
                        <a:t>Shift the intervention</a:t>
                      </a:r>
                      <a:r>
                        <a:rPr lang="en-US" sz="1600" kern="1200" baseline="0" dirty="0">
                          <a:solidFill>
                            <a:schemeClr val="dk1"/>
                          </a:solidFill>
                          <a:effectLst/>
                          <a:latin typeface="+mn-lt"/>
                          <a:ea typeface="+mn-ea"/>
                          <a:cs typeface="+mn-cs"/>
                        </a:rPr>
                        <a:t> </a:t>
                      </a:r>
                      <a:r>
                        <a:rPr lang="en-US" sz="1600" kern="1200" dirty="0">
                          <a:solidFill>
                            <a:schemeClr val="dk1"/>
                          </a:solidFill>
                          <a:effectLst/>
                          <a:latin typeface="+mn-lt"/>
                          <a:ea typeface="+mn-ea"/>
                          <a:cs typeface="+mn-cs"/>
                        </a:rPr>
                        <a:t>in to a</a:t>
                      </a:r>
                      <a:r>
                        <a:rPr lang="en-US" sz="1600" kern="1200" baseline="0" dirty="0">
                          <a:solidFill>
                            <a:schemeClr val="dk1"/>
                          </a:solidFill>
                          <a:effectLst/>
                          <a:latin typeface="+mn-lt"/>
                          <a:ea typeface="+mn-ea"/>
                          <a:cs typeface="+mn-cs"/>
                        </a:rPr>
                        <a:t> </a:t>
                      </a:r>
                      <a:r>
                        <a:rPr lang="en-US" sz="1600" kern="1200" dirty="0">
                          <a:solidFill>
                            <a:schemeClr val="dk1"/>
                          </a:solidFill>
                          <a:effectLst/>
                          <a:latin typeface="+mn-lt"/>
                          <a:ea typeface="+mn-ea"/>
                          <a:cs typeface="+mn-cs"/>
                        </a:rPr>
                        <a:t>relatively peaceful cities </a:t>
                      </a:r>
                      <a:endParaRPr lang="en-US" sz="1600" dirty="0">
                        <a:latin typeface="+mn-lt"/>
                        <a:cs typeface="Arial" pitchFamily="34" charset="0"/>
                      </a:endParaRP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sz="1600" dirty="0">
                        <a:latin typeface="+mn-lt"/>
                        <a:cs typeface="Arial" pitchFamily="34" charset="0"/>
                      </a:endParaRP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4"/>
                  </a:ext>
                </a:extLst>
              </a:tr>
              <a:tr h="1247384">
                <a:tc>
                  <a:txBody>
                    <a:bodyPr/>
                    <a:lstStyle/>
                    <a:p>
                      <a:pPr marL="0" marR="0">
                        <a:lnSpc>
                          <a:spcPct val="107000"/>
                        </a:lnSpc>
                        <a:spcBef>
                          <a:spcPts val="0"/>
                        </a:spcBef>
                        <a:spcAft>
                          <a:spcPts val="800"/>
                        </a:spcAft>
                      </a:pPr>
                      <a:r>
                        <a:rPr lang="en-US" sz="1600" dirty="0">
                          <a:effectLst/>
                          <a:latin typeface="+mn-lt"/>
                          <a:ea typeface="Calibri" panose="020F0502020204030204" pitchFamily="34" charset="0"/>
                          <a:cs typeface="Times New Roman" panose="02020603050405020304" pitchFamily="18" charset="0"/>
                        </a:rPr>
                        <a:t>Lack of training manuals and designed power point to deliver TOC Education tools </a:t>
                      </a: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600" kern="1200" dirty="0">
                          <a:solidFill>
                            <a:schemeClr val="dk1"/>
                          </a:solidFill>
                          <a:effectLst/>
                          <a:latin typeface="+mn-lt"/>
                          <a:ea typeface="+mn-ea"/>
                          <a:cs typeface="+mn-cs"/>
                        </a:rPr>
                        <a:t>training materials were donated by the Mid-Bay Rotary Club’s Pathways to Peace through Pathways to peace and written by Kathy </a:t>
                      </a:r>
                      <a:r>
                        <a:rPr lang="en-US" sz="1600" kern="1200" dirty="0" err="1">
                          <a:solidFill>
                            <a:schemeClr val="dk1"/>
                          </a:solidFill>
                          <a:effectLst/>
                          <a:latin typeface="+mn-lt"/>
                          <a:ea typeface="+mn-ea"/>
                          <a:cs typeface="+mn-cs"/>
                        </a:rPr>
                        <a:t>Suerken</a:t>
                      </a:r>
                      <a:endParaRPr lang="en-US" sz="1600" dirty="0">
                        <a:latin typeface="+mn-lt"/>
                        <a:cs typeface="Arial" pitchFamily="34" charset="0"/>
                      </a:endParaRP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sz="1600" dirty="0">
                        <a:latin typeface="+mn-lt"/>
                        <a:cs typeface="Arial" pitchFamily="34" charset="0"/>
                      </a:endParaRPr>
                    </a:p>
                  </a:txBody>
                  <a:tcPr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6501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343620"/>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25129" y="1251739"/>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36368" y="1251738"/>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6" y="12517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287678"/>
            <a:ext cx="904973" cy="570322"/>
          </a:xfrm>
          <a:prstGeom prst="rect">
            <a:avLst/>
          </a:prstGeom>
        </p:spPr>
      </p:pic>
      <p:sp>
        <p:nvSpPr>
          <p:cNvPr id="5" name="TextBox 4"/>
          <p:cNvSpPr txBox="1"/>
          <p:nvPr/>
        </p:nvSpPr>
        <p:spPr>
          <a:xfrm>
            <a:off x="993912" y="1444486"/>
            <a:ext cx="4797287" cy="369332"/>
          </a:xfrm>
          <a:prstGeom prst="rect">
            <a:avLst/>
          </a:prstGeom>
          <a:solidFill>
            <a:schemeClr val="bg2">
              <a:lumMod val="90000"/>
            </a:schemeClr>
          </a:solidFill>
        </p:spPr>
        <p:txBody>
          <a:bodyPr wrap="square" rtlCol="0">
            <a:spAutoFit/>
          </a:bodyPr>
          <a:lstStyle/>
          <a:p>
            <a:r>
              <a:rPr lang="en-US" b="1" dirty="0"/>
              <a:t>Support and Facilities Received  </a:t>
            </a:r>
            <a:endParaRPr lang="en-US"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145" y="4152262"/>
            <a:ext cx="1304848" cy="1237755"/>
          </a:xfrm>
          <a:prstGeom prst="rect">
            <a:avLst/>
          </a:prstGeom>
        </p:spPr>
      </p:pic>
      <p:sp>
        <p:nvSpPr>
          <p:cNvPr id="13" name="Rectangle 12"/>
          <p:cNvSpPr/>
          <p:nvPr/>
        </p:nvSpPr>
        <p:spPr>
          <a:xfrm>
            <a:off x="1933140" y="5146241"/>
            <a:ext cx="704039" cy="369332"/>
          </a:xfrm>
          <a:prstGeom prst="rect">
            <a:avLst/>
          </a:prstGeom>
          <a:solidFill>
            <a:schemeClr val="accent3">
              <a:lumMod val="20000"/>
              <a:lumOff val="80000"/>
            </a:schemeClr>
          </a:solidFill>
        </p:spPr>
        <p:txBody>
          <a:bodyPr wrap="none">
            <a:spAutoFit/>
          </a:bodyPr>
          <a:lstStyle/>
          <a:p>
            <a:r>
              <a:rPr lang="en-US" b="1" dirty="0">
                <a:solidFill>
                  <a:srgbClr val="3C3C3C"/>
                </a:solidFill>
                <a:latin typeface="Verdana" panose="020B0604030504040204" pitchFamily="34" charset="0"/>
              </a:rPr>
              <a:t>TOC</a:t>
            </a:r>
            <a:endParaRPr lang="en-US" dirty="0"/>
          </a:p>
        </p:txBody>
      </p:sp>
      <p:sp>
        <p:nvSpPr>
          <p:cNvPr id="14" name="Rectangle 13"/>
          <p:cNvSpPr/>
          <p:nvPr/>
        </p:nvSpPr>
        <p:spPr>
          <a:xfrm>
            <a:off x="1959643" y="5537658"/>
            <a:ext cx="2424062" cy="369332"/>
          </a:xfrm>
          <a:prstGeom prst="rect">
            <a:avLst/>
          </a:prstGeom>
          <a:solidFill>
            <a:schemeClr val="accent3">
              <a:lumMod val="20000"/>
              <a:lumOff val="80000"/>
            </a:schemeClr>
          </a:solidFill>
        </p:spPr>
        <p:txBody>
          <a:bodyPr wrap="none">
            <a:spAutoFit/>
          </a:bodyPr>
          <a:lstStyle/>
          <a:p>
            <a:r>
              <a:rPr lang="en-US" b="1" dirty="0">
                <a:solidFill>
                  <a:srgbClr val="000000"/>
                </a:solidFill>
                <a:latin typeface="Verdana" panose="020B0604030504040204" pitchFamily="34" charset="0"/>
              </a:rPr>
              <a:t>for Education </a:t>
            </a:r>
            <a:r>
              <a:rPr lang="en-US" b="1" dirty="0" err="1">
                <a:solidFill>
                  <a:srgbClr val="000000"/>
                </a:solidFill>
                <a:latin typeface="Verdana" panose="020B0604030504040204" pitchFamily="34" charset="0"/>
              </a:rPr>
              <a:t>Inc</a:t>
            </a:r>
            <a:endParaRPr lang="en-US" dirty="0"/>
          </a:p>
        </p:txBody>
      </p:sp>
      <p:sp>
        <p:nvSpPr>
          <p:cNvPr id="17" name="TextBox 16"/>
          <p:cNvSpPr txBox="1"/>
          <p:nvPr/>
        </p:nvSpPr>
        <p:spPr>
          <a:xfrm>
            <a:off x="2064771" y="2309097"/>
            <a:ext cx="3007859" cy="1477328"/>
          </a:xfrm>
          <a:prstGeom prst="rect">
            <a:avLst/>
          </a:prstGeom>
          <a:solidFill>
            <a:schemeClr val="accent1">
              <a:lumMod val="40000"/>
              <a:lumOff val="60000"/>
            </a:schemeClr>
          </a:solidFill>
        </p:spPr>
        <p:txBody>
          <a:bodyPr wrap="square" rtlCol="0">
            <a:spAutoFit/>
          </a:bodyPr>
          <a:lstStyle/>
          <a:p>
            <a:r>
              <a:rPr lang="en-US" dirty="0"/>
              <a:t>Kathy </a:t>
            </a:r>
            <a:r>
              <a:rPr lang="en-US" dirty="0" err="1"/>
              <a:t>Suerken</a:t>
            </a:r>
            <a:endParaRPr lang="en-US" dirty="0"/>
          </a:p>
          <a:p>
            <a:r>
              <a:rPr lang="en-US" dirty="0"/>
              <a:t>District 6940 Peace Fellow Chair; President of </a:t>
            </a:r>
            <a:r>
              <a:rPr lang="en-US" dirty="0" err="1"/>
              <a:t>TOCfE</a:t>
            </a:r>
            <a:r>
              <a:rPr lang="en-US" dirty="0"/>
              <a:t> a non profit foundation (US 501c3) </a:t>
            </a:r>
          </a:p>
        </p:txBody>
      </p:sp>
      <p:pic>
        <p:nvPicPr>
          <p:cNvPr id="18" name="Picture 17" descr="C:\Users\User\OneDrive\Pictures\KATHY-removebg-preview.jpg"/>
          <p:cNvPicPr/>
          <p:nvPr/>
        </p:nvPicPr>
        <p:blipFill rotWithShape="1">
          <a:blip r:embed="rId5">
            <a:extLst>
              <a:ext uri="{28A0092B-C50C-407E-A947-70E740481C1C}">
                <a14:useLocalDpi xmlns:a14="http://schemas.microsoft.com/office/drawing/2010/main" val="0"/>
              </a:ext>
            </a:extLst>
          </a:blip>
          <a:srcRect l="8655" t="13625" r="12253" b="40094"/>
          <a:stretch/>
        </p:blipFill>
        <p:spPr bwMode="auto">
          <a:xfrm>
            <a:off x="534504" y="1895061"/>
            <a:ext cx="1554922" cy="1241287"/>
          </a:xfrm>
          <a:prstGeom prst="rect">
            <a:avLst/>
          </a:prstGeom>
          <a:noFill/>
          <a:ln>
            <a:noFill/>
          </a:ln>
          <a:extLst>
            <a:ext uri="{53640926-AAD7-44D8-BBD7-CCE9431645EC}">
              <a14:shadowObscured xmlns:a14="http://schemas.microsoft.com/office/drawing/2010/main"/>
            </a:ext>
          </a:extLst>
        </p:spPr>
      </p:pic>
      <p:sp>
        <p:nvSpPr>
          <p:cNvPr id="4" name="TextBox 3"/>
          <p:cNvSpPr txBox="1"/>
          <p:nvPr/>
        </p:nvSpPr>
        <p:spPr>
          <a:xfrm>
            <a:off x="2093842" y="2027583"/>
            <a:ext cx="3357219" cy="369332"/>
          </a:xfrm>
          <a:prstGeom prst="rect">
            <a:avLst/>
          </a:prstGeom>
          <a:solidFill>
            <a:schemeClr val="accent1">
              <a:lumMod val="40000"/>
              <a:lumOff val="60000"/>
            </a:schemeClr>
          </a:solidFill>
        </p:spPr>
        <p:txBody>
          <a:bodyPr wrap="square" rtlCol="0">
            <a:spAutoFit/>
          </a:bodyPr>
          <a:lstStyle/>
          <a:p>
            <a:pPr marL="285750" indent="-285750">
              <a:buFont typeface="Wingdings" panose="05000000000000000000" pitchFamily="2" charset="2"/>
              <a:buChar char="q"/>
            </a:pPr>
            <a:r>
              <a:rPr lang="en-US" dirty="0"/>
              <a:t>Mentoring and guidance</a:t>
            </a:r>
          </a:p>
        </p:txBody>
      </p:sp>
      <p:pic>
        <p:nvPicPr>
          <p:cNvPr id="19" name="Picture 18" descr="C:\Users\User\OneDrive\Desktop\PEACE Fellowship – Rotary\SCI\FINAL REPORT\About-Us__element74.png"/>
          <p:cNvPicPr/>
          <p:nvPr/>
        </p:nvPicPr>
        <p:blipFill>
          <a:blip r:embed="rId6">
            <a:extLst>
              <a:ext uri="{28A0092B-C50C-407E-A947-70E740481C1C}">
                <a14:useLocalDpi xmlns:a14="http://schemas.microsoft.com/office/drawing/2010/main" val="0"/>
              </a:ext>
            </a:extLst>
          </a:blip>
          <a:srcRect/>
          <a:stretch>
            <a:fillRect/>
          </a:stretch>
        </p:blipFill>
        <p:spPr bwMode="auto">
          <a:xfrm>
            <a:off x="5777949" y="1997903"/>
            <a:ext cx="2226364" cy="851314"/>
          </a:xfrm>
          <a:prstGeom prst="rect">
            <a:avLst/>
          </a:prstGeom>
          <a:noFill/>
          <a:ln>
            <a:noFill/>
          </a:ln>
        </p:spPr>
      </p:pic>
      <p:sp>
        <p:nvSpPr>
          <p:cNvPr id="11" name="Rectangle 10"/>
          <p:cNvSpPr/>
          <p:nvPr/>
        </p:nvSpPr>
        <p:spPr>
          <a:xfrm>
            <a:off x="8061738" y="2023574"/>
            <a:ext cx="4130262" cy="2031325"/>
          </a:xfrm>
          <a:prstGeom prst="rect">
            <a:avLst/>
          </a:prstGeom>
          <a:solidFill>
            <a:schemeClr val="accent1">
              <a:lumMod val="40000"/>
              <a:lumOff val="60000"/>
            </a:schemeClr>
          </a:solidFill>
        </p:spPr>
        <p:txBody>
          <a:bodyPr wrap="square">
            <a:spAutoFit/>
          </a:bodyPr>
          <a:lstStyle/>
          <a:p>
            <a:pPr marL="285750" indent="-285750">
              <a:buFont typeface="Wingdings" panose="05000000000000000000" pitchFamily="2" charset="2"/>
              <a:buChar char="q"/>
            </a:pPr>
            <a:r>
              <a:rPr lang="en-US" dirty="0"/>
              <a:t>Training Materials donated through Mid-Bay Rotary Club’s ‘Pathways to Peace’ project and written by Mid-Bay Peace Project Director and District 6940 Peace Fellow Chair.</a:t>
            </a:r>
          </a:p>
          <a:p>
            <a:pPr marL="285750" indent="-285750">
              <a:buFont typeface="Wingdings" panose="05000000000000000000" pitchFamily="2" charset="2"/>
              <a:buChar char="q"/>
            </a:pPr>
            <a:r>
              <a:rPr lang="en-US" dirty="0">
                <a:ea typeface="Calibri" panose="020F0502020204030204" pitchFamily="34" charset="0"/>
              </a:rPr>
              <a:t>Fund donations from Rotary Club of Mid-Bay Bridge </a:t>
            </a:r>
            <a:endParaRPr lang="en-US" dirty="0"/>
          </a:p>
        </p:txBody>
      </p:sp>
      <p:sp>
        <p:nvSpPr>
          <p:cNvPr id="21" name="Rectangle 20"/>
          <p:cNvSpPr/>
          <p:nvPr/>
        </p:nvSpPr>
        <p:spPr>
          <a:xfrm>
            <a:off x="4547704" y="4008784"/>
            <a:ext cx="3096592" cy="1477328"/>
          </a:xfrm>
          <a:prstGeom prst="rect">
            <a:avLst/>
          </a:prstGeom>
          <a:solidFill>
            <a:schemeClr val="accent1">
              <a:lumMod val="40000"/>
              <a:lumOff val="60000"/>
            </a:schemeClr>
          </a:solidFill>
        </p:spPr>
        <p:txBody>
          <a:bodyPr wrap="square">
            <a:spAutoFit/>
          </a:bodyPr>
          <a:lstStyle/>
          <a:p>
            <a:pPr marL="285750" indent="-285750">
              <a:buFont typeface="Wingdings" panose="05000000000000000000" pitchFamily="2" charset="2"/>
              <a:buChar char="q"/>
            </a:pPr>
            <a:r>
              <a:rPr lang="en-US" dirty="0"/>
              <a:t>TOC for Education, Inc. (TOCfE)</a:t>
            </a:r>
            <a:r>
              <a:rPr lang="en-US" dirty="0">
                <a:ea typeface="Calibri" panose="020F0502020204030204" pitchFamily="34" charset="0"/>
              </a:rPr>
              <a:t> Provided certificates for the participants and donated knowledge</a:t>
            </a:r>
            <a:endParaRPr lang="en-US" dirty="0"/>
          </a:p>
        </p:txBody>
      </p:sp>
      <p:pic>
        <p:nvPicPr>
          <p:cNvPr id="22" name="image1.png"/>
          <p:cNvPicPr/>
          <p:nvPr/>
        </p:nvPicPr>
        <p:blipFill>
          <a:blip r:embed="rId7" cstate="print"/>
          <a:stretch>
            <a:fillRect/>
          </a:stretch>
        </p:blipFill>
        <p:spPr>
          <a:xfrm>
            <a:off x="7818783" y="4604854"/>
            <a:ext cx="3949148" cy="546100"/>
          </a:xfrm>
          <a:prstGeom prst="rect">
            <a:avLst/>
          </a:prstGeom>
        </p:spPr>
      </p:pic>
      <p:sp>
        <p:nvSpPr>
          <p:cNvPr id="23" name="TextBox 22"/>
          <p:cNvSpPr txBox="1"/>
          <p:nvPr/>
        </p:nvSpPr>
        <p:spPr>
          <a:xfrm>
            <a:off x="8764104" y="5274365"/>
            <a:ext cx="3427896" cy="923330"/>
          </a:xfrm>
          <a:prstGeom prst="rect">
            <a:avLst/>
          </a:prstGeom>
          <a:solidFill>
            <a:schemeClr val="accent1">
              <a:lumMod val="40000"/>
              <a:lumOff val="60000"/>
            </a:schemeClr>
          </a:solidFill>
        </p:spPr>
        <p:txBody>
          <a:bodyPr wrap="square" rtlCol="0">
            <a:spAutoFit/>
          </a:bodyPr>
          <a:lstStyle/>
          <a:p>
            <a:r>
              <a:rPr lang="en-US" dirty="0"/>
              <a:t>Continues follow-up, updates and experience sharing with other Peace Fellows </a:t>
            </a:r>
          </a:p>
        </p:txBody>
      </p:sp>
    </p:spTree>
    <p:extLst>
      <p:ext uri="{BB962C8B-B14F-4D97-AF65-F5344CB8AC3E}">
        <p14:creationId xmlns:p14="http://schemas.microsoft.com/office/powerpoint/2010/main" val="47771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animBg="1"/>
      <p:bldP spid="4" grpId="0" animBg="1"/>
      <p:bldP spid="11" grpId="0" animBg="1"/>
      <p:bldP spid="21"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343620"/>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25129" y="1251739"/>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36368" y="1251738"/>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6" y="12517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287678"/>
            <a:ext cx="904973" cy="570322"/>
          </a:xfrm>
          <a:prstGeom prst="rect">
            <a:avLst/>
          </a:prstGeom>
        </p:spPr>
      </p:pic>
      <p:pic>
        <p:nvPicPr>
          <p:cNvPr id="11" name="Picture 10" descr="C:\Users\User\OneDrive\Desktop\YOUTH4CHANGE\OCT 2022.PNG"/>
          <p:cNvPicPr/>
          <p:nvPr/>
        </p:nvPicPr>
        <p:blipFill rotWithShape="1">
          <a:blip r:embed="rId4">
            <a:extLst>
              <a:ext uri="{28A0092B-C50C-407E-A947-70E740481C1C}">
                <a14:useLocalDpi xmlns:a14="http://schemas.microsoft.com/office/drawing/2010/main" val="0"/>
              </a:ext>
            </a:extLst>
          </a:blip>
          <a:srcRect l="2298" t="771" r="2961" b="6414"/>
          <a:stretch/>
        </p:blipFill>
        <p:spPr bwMode="auto">
          <a:xfrm>
            <a:off x="119270" y="2093844"/>
            <a:ext cx="7560365" cy="4002156"/>
          </a:xfrm>
          <a:prstGeom prst="rect">
            <a:avLst/>
          </a:prstGeom>
          <a:noFill/>
          <a:ln>
            <a:noFill/>
          </a:ln>
          <a:extLst>
            <a:ext uri="{53640926-AAD7-44D8-BBD7-CCE9431645EC}">
              <a14:shadowObscured xmlns:a14="http://schemas.microsoft.com/office/drawing/2010/main"/>
            </a:ext>
          </a:extLst>
        </p:spPr>
      </p:pic>
      <p:sp>
        <p:nvSpPr>
          <p:cNvPr id="12" name="TextBox 11"/>
          <p:cNvSpPr txBox="1"/>
          <p:nvPr/>
        </p:nvSpPr>
        <p:spPr>
          <a:xfrm>
            <a:off x="2250412" y="1601349"/>
            <a:ext cx="5328592" cy="461665"/>
          </a:xfrm>
          <a:prstGeom prst="rect">
            <a:avLst/>
          </a:prstGeom>
          <a:solidFill>
            <a:schemeClr val="accent3"/>
          </a:solidFill>
          <a:ln>
            <a:solidFill>
              <a:schemeClr val="accent1"/>
            </a:solidFill>
          </a:ln>
        </p:spPr>
        <p:txBody>
          <a:bodyPr wrap="square" rtlCol="0">
            <a:spAutoFit/>
          </a:bodyPr>
          <a:lstStyle/>
          <a:p>
            <a:r>
              <a:rPr lang="en-US" sz="2400" dirty="0"/>
              <a:t>Theory of Change  </a:t>
            </a:r>
          </a:p>
        </p:txBody>
      </p:sp>
      <p:sp>
        <p:nvSpPr>
          <p:cNvPr id="13" name="TextBox 12"/>
          <p:cNvSpPr txBox="1"/>
          <p:nvPr/>
        </p:nvSpPr>
        <p:spPr>
          <a:xfrm>
            <a:off x="7968973" y="1417983"/>
            <a:ext cx="4123636" cy="4093428"/>
          </a:xfrm>
          <a:prstGeom prst="rect">
            <a:avLst/>
          </a:prstGeom>
          <a:solidFill>
            <a:schemeClr val="accent4"/>
          </a:solidFill>
        </p:spPr>
        <p:txBody>
          <a:bodyPr wrap="square" rtlCol="0">
            <a:spAutoFit/>
          </a:bodyPr>
          <a:lstStyle/>
          <a:p>
            <a:r>
              <a:rPr lang="en-US" sz="2000" dirty="0"/>
              <a:t>Theory of Constraints (TOC) “Dr. </a:t>
            </a:r>
            <a:r>
              <a:rPr lang="en-US" sz="2000" dirty="0" err="1"/>
              <a:t>Eliyahu</a:t>
            </a:r>
            <a:r>
              <a:rPr lang="en-US" sz="2000" dirty="0"/>
              <a:t> M. Goldratt (1947-2011)” is a set of thinking processes along with common sense methodologies used to logically identify and overcome key limitations.  </a:t>
            </a:r>
          </a:p>
          <a:p>
            <a:endParaRPr lang="en-US" sz="2000" dirty="0"/>
          </a:p>
          <a:p>
            <a:r>
              <a:rPr lang="en-US" sz="2000" dirty="0"/>
              <a:t>The process provides tools to identify  and overcome obstacles in creating favorable change and enable  youth and other practitioners to think critically and logically for making positive, responsible decisions. </a:t>
            </a:r>
          </a:p>
        </p:txBody>
      </p:sp>
    </p:spTree>
    <p:extLst>
      <p:ext uri="{BB962C8B-B14F-4D97-AF65-F5344CB8AC3E}">
        <p14:creationId xmlns:p14="http://schemas.microsoft.com/office/powerpoint/2010/main" val="117780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343620"/>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25129" y="1251739"/>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36368" y="1251738"/>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6" y="12517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287678"/>
            <a:ext cx="904973" cy="570322"/>
          </a:xfrm>
          <a:prstGeom prst="rect">
            <a:avLst/>
          </a:prstGeom>
        </p:spPr>
      </p:pic>
      <p:sp>
        <p:nvSpPr>
          <p:cNvPr id="2" name="Rectangle 1"/>
          <p:cNvSpPr/>
          <p:nvPr/>
        </p:nvSpPr>
        <p:spPr>
          <a:xfrm>
            <a:off x="642963" y="2007154"/>
            <a:ext cx="10747513" cy="646331"/>
          </a:xfrm>
          <a:prstGeom prst="rect">
            <a:avLst/>
          </a:prstGeom>
          <a:solidFill>
            <a:schemeClr val="accent2">
              <a:lumMod val="40000"/>
              <a:lumOff val="60000"/>
            </a:schemeClr>
          </a:solidFill>
        </p:spPr>
        <p:txBody>
          <a:bodyPr wrap="square">
            <a:spAutoFit/>
          </a:bodyPr>
          <a:lstStyle/>
          <a:p>
            <a:pPr>
              <a:spcAft>
                <a:spcPts val="800"/>
              </a:spcAft>
            </a:pPr>
            <a:r>
              <a:rPr lang="en-US" dirty="0"/>
              <a:t>TOC tools were effective in preventing youth radicalizations by identifying constrains, challenging problems and improving a situation resulting in positive decisions by answering three  promising: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p:cNvSpPr txBox="1"/>
          <p:nvPr/>
        </p:nvSpPr>
        <p:spPr>
          <a:xfrm>
            <a:off x="2069299" y="1517419"/>
            <a:ext cx="5328592" cy="461665"/>
          </a:xfrm>
          <a:prstGeom prst="rect">
            <a:avLst/>
          </a:prstGeom>
          <a:solidFill>
            <a:schemeClr val="accent3"/>
          </a:solidFill>
          <a:ln>
            <a:solidFill>
              <a:schemeClr val="accent1"/>
            </a:solidFill>
          </a:ln>
        </p:spPr>
        <p:txBody>
          <a:bodyPr wrap="square" rtlCol="0">
            <a:spAutoFit/>
          </a:bodyPr>
          <a:lstStyle/>
          <a:p>
            <a:r>
              <a:rPr lang="en-US" sz="2400" dirty="0"/>
              <a:t>Theory of Change – continued  </a:t>
            </a:r>
          </a:p>
        </p:txBody>
      </p:sp>
      <p:sp>
        <p:nvSpPr>
          <p:cNvPr id="4" name="TextBox 3"/>
          <p:cNvSpPr txBox="1"/>
          <p:nvPr/>
        </p:nvSpPr>
        <p:spPr>
          <a:xfrm>
            <a:off x="821635" y="4261649"/>
            <a:ext cx="9227930" cy="369332"/>
          </a:xfrm>
          <a:prstGeom prst="rect">
            <a:avLst/>
          </a:prstGeom>
          <a:solidFill>
            <a:schemeClr val="accent6">
              <a:lumMod val="40000"/>
              <a:lumOff val="60000"/>
            </a:schemeClr>
          </a:solidFill>
        </p:spPr>
        <p:txBody>
          <a:bodyPr wrap="square" rtlCol="0">
            <a:spAutoFit/>
          </a:bodyPr>
          <a:lstStyle/>
          <a:p>
            <a:pPr algn="ctr"/>
            <a:r>
              <a:rPr lang="en-US" dirty="0">
                <a:latin typeface="Times New Roman" panose="02020603050405020304" pitchFamily="18" charset="0"/>
                <a:ea typeface="Calibri" panose="020F0502020204030204" pitchFamily="34" charset="0"/>
                <a:cs typeface="Times New Roman" panose="02020603050405020304" pitchFamily="18" charset="0"/>
              </a:rPr>
              <a:t>The solution--The intended change (Youth as positive peace agents);      </a:t>
            </a:r>
            <a:endParaRPr lang="en-US" dirty="0"/>
          </a:p>
        </p:txBody>
      </p:sp>
      <p:sp>
        <p:nvSpPr>
          <p:cNvPr id="5" name="TextBox 4"/>
          <p:cNvSpPr txBox="1"/>
          <p:nvPr/>
        </p:nvSpPr>
        <p:spPr>
          <a:xfrm>
            <a:off x="752467" y="5466669"/>
            <a:ext cx="9263270" cy="646331"/>
          </a:xfrm>
          <a:prstGeom prst="rect">
            <a:avLst/>
          </a:prstGeom>
          <a:solidFill>
            <a:schemeClr val="accent2">
              <a:lumMod val="20000"/>
              <a:lumOff val="80000"/>
            </a:schemeClr>
          </a:solidFill>
        </p:spPr>
        <p:txBody>
          <a:bodyPr wrap="square" rtlCol="0">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How to implement the solution (A Powerful methodology that includes the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Cloud, Branch and Ambitious Target Tree thinking and communication tools.)</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p:cNvSpPr txBox="1"/>
          <p:nvPr/>
        </p:nvSpPr>
        <p:spPr>
          <a:xfrm>
            <a:off x="3427635" y="2594404"/>
            <a:ext cx="2726518" cy="400110"/>
          </a:xfrm>
          <a:prstGeom prst="rect">
            <a:avLst/>
          </a:prstGeom>
          <a:solidFill>
            <a:schemeClr val="accent4"/>
          </a:solidFill>
        </p:spPr>
        <p:txBody>
          <a:bodyPr wrap="square" rtlCol="0">
            <a:spAutoFit/>
          </a:bodyPr>
          <a:lstStyle/>
          <a:p>
            <a:r>
              <a:rPr lang="en-US" sz="2000" dirty="0">
                <a:latin typeface="Times New Roman" panose="02020603050405020304" pitchFamily="18" charset="0"/>
                <a:ea typeface="Calibri" panose="020F0502020204030204" pitchFamily="34" charset="0"/>
                <a:cs typeface="Times New Roman" panose="02020603050405020304" pitchFamily="18" charset="0"/>
              </a:rPr>
              <a:t>What to Change?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p:cNvSpPr txBox="1"/>
          <p:nvPr/>
        </p:nvSpPr>
        <p:spPr>
          <a:xfrm>
            <a:off x="737094" y="3253583"/>
            <a:ext cx="8791917" cy="369332"/>
          </a:xfrm>
          <a:prstGeom prst="rect">
            <a:avLst/>
          </a:prstGeom>
          <a:solidFill>
            <a:schemeClr val="accent4">
              <a:lumMod val="20000"/>
              <a:lumOff val="80000"/>
            </a:schemeClr>
          </a:solidFill>
        </p:spPr>
        <p:txBody>
          <a:bodyPr wrap="square" rtlCol="0">
            <a:spAutoFit/>
          </a:bodyPr>
          <a:lstStyle/>
          <a:p>
            <a:pPr algn="ctr"/>
            <a:r>
              <a:rPr lang="en-US" dirty="0">
                <a:latin typeface="Times New Roman" panose="02020603050405020304" pitchFamily="18" charset="0"/>
                <a:ea typeface="Calibri" panose="020F0502020204030204" pitchFamily="34" charset="0"/>
                <a:cs typeface="Times New Roman" panose="02020603050405020304" pitchFamily="18" charset="0"/>
              </a:rPr>
              <a:t>Defining the problem to address (Youth radicalizations);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4" name="Down Arrow 13"/>
          <p:cNvSpPr/>
          <p:nvPr/>
        </p:nvSpPr>
        <p:spPr>
          <a:xfrm>
            <a:off x="4511872" y="2964243"/>
            <a:ext cx="282712" cy="320378"/>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604389" y="3588928"/>
            <a:ext cx="2442818" cy="400110"/>
          </a:xfrm>
          <a:prstGeom prst="rect">
            <a:avLst/>
          </a:prstGeom>
          <a:solidFill>
            <a:schemeClr val="accent4"/>
          </a:solidFill>
        </p:spPr>
        <p:txBody>
          <a:bodyPr wrap="square" rtlCol="0">
            <a:spAutoFit/>
          </a:bodyPr>
          <a:lstStyle/>
          <a:p>
            <a:r>
              <a:rPr lang="en-US" sz="2000" dirty="0">
                <a:latin typeface="Times New Roman" panose="02020603050405020304" pitchFamily="18" charset="0"/>
                <a:ea typeface="Calibri" panose="020F0502020204030204" pitchFamily="34" charset="0"/>
                <a:cs typeface="Times New Roman" panose="02020603050405020304" pitchFamily="18" charset="0"/>
              </a:rPr>
              <a:t>What to Change to?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6" name="Down Arrow 15"/>
          <p:cNvSpPr/>
          <p:nvPr/>
        </p:nvSpPr>
        <p:spPr>
          <a:xfrm>
            <a:off x="4558254" y="3970420"/>
            <a:ext cx="284457" cy="318837"/>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3499532" y="4656019"/>
            <a:ext cx="3464485" cy="400110"/>
          </a:xfrm>
          <a:prstGeom prst="rect">
            <a:avLst/>
          </a:prstGeom>
          <a:solidFill>
            <a:schemeClr val="accent4"/>
          </a:solidFill>
        </p:spPr>
        <p:txBody>
          <a:bodyPr wrap="square" rtlCol="0">
            <a:spAutoFit/>
          </a:bodyPr>
          <a:lstStyle/>
          <a:p>
            <a:r>
              <a:rPr lang="en-US" sz="2000" dirty="0">
                <a:latin typeface="Times New Roman" panose="02020603050405020304" pitchFamily="18" charset="0"/>
                <a:ea typeface="Calibri" panose="020F0502020204030204" pitchFamily="34" charset="0"/>
                <a:cs typeface="Times New Roman" panose="02020603050405020304" pitchFamily="18" charset="0"/>
              </a:rPr>
              <a:t>How to Cause the Change?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9" name="Down Arrow 18"/>
          <p:cNvSpPr/>
          <p:nvPr/>
        </p:nvSpPr>
        <p:spPr>
          <a:xfrm>
            <a:off x="4630296" y="5027078"/>
            <a:ext cx="320699" cy="417211"/>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510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1000"/>
                                        <p:tgtEl>
                                          <p:spTgt spid="5"/>
                                        </p:tgtEl>
                                      </p:cBhvr>
                                    </p:animEffect>
                                    <p:anim calcmode="lin" valueType="num">
                                      <p:cBhvr>
                                        <p:cTn id="64" dur="1000" fill="hold"/>
                                        <p:tgtEl>
                                          <p:spTgt spid="5"/>
                                        </p:tgtEl>
                                        <p:attrNameLst>
                                          <p:attrName>ppt_x</p:attrName>
                                        </p:attrNameLst>
                                      </p:cBhvr>
                                      <p:tavLst>
                                        <p:tav tm="0">
                                          <p:val>
                                            <p:strVal val="#ppt_x"/>
                                          </p:val>
                                        </p:tav>
                                        <p:tav tm="100000">
                                          <p:val>
                                            <p:strVal val="#ppt_x"/>
                                          </p:val>
                                        </p:tav>
                                      </p:tavLst>
                                    </p:anim>
                                    <p:anim calcmode="lin" valueType="num">
                                      <p:cBhvr>
                                        <p:cTn id="6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4" grpId="0" animBg="1"/>
      <p:bldP spid="5" grpId="0" animBg="1"/>
      <p:bldP spid="12" grpId="0" animBg="1"/>
      <p:bldP spid="13" grpId="0" animBg="1"/>
      <p:bldP spid="14" grpId="0" animBg="1"/>
      <p:bldP spid="15" grpId="0" animBg="1"/>
      <p:bldP spid="16" grpId="0" animBg="1"/>
      <p:bldP spid="18"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343620"/>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25129" y="1251739"/>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36368" y="1251738"/>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6" y="12517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287678"/>
            <a:ext cx="904973" cy="570322"/>
          </a:xfrm>
          <a:prstGeom prst="rect">
            <a:avLst/>
          </a:prstGeom>
        </p:spPr>
      </p:pic>
      <p:sp>
        <p:nvSpPr>
          <p:cNvPr id="11" name="TextBox 10"/>
          <p:cNvSpPr txBox="1"/>
          <p:nvPr/>
        </p:nvSpPr>
        <p:spPr>
          <a:xfrm>
            <a:off x="300382" y="1510747"/>
            <a:ext cx="2825746" cy="369332"/>
          </a:xfrm>
          <a:prstGeom prst="rect">
            <a:avLst/>
          </a:prstGeom>
          <a:solidFill>
            <a:schemeClr val="accent3"/>
          </a:solidFill>
        </p:spPr>
        <p:txBody>
          <a:bodyPr wrap="square" rtlCol="0">
            <a:spAutoFit/>
          </a:bodyPr>
          <a:lstStyle/>
          <a:p>
            <a:r>
              <a:rPr lang="en-US" b="1" dirty="0"/>
              <a:t>Interventions – outreach</a:t>
            </a:r>
            <a:endParaRPr lang="en-US" dirty="0"/>
          </a:p>
        </p:txBody>
      </p:sp>
      <p:pic>
        <p:nvPicPr>
          <p:cNvPr id="13" name="Picture 12" descr="C:\Users\User\OneDrive\Desktop\PEACE Fellowship – Rotary\SCI\UPDATED 2022\Report\135.jpg"/>
          <p:cNvPicPr/>
          <p:nvPr/>
        </p:nvPicPr>
        <p:blipFill rotWithShape="1">
          <a:blip r:embed="rId4" cstate="print">
            <a:extLst>
              <a:ext uri="{28A0092B-C50C-407E-A947-70E740481C1C}">
                <a14:useLocalDpi xmlns:a14="http://schemas.microsoft.com/office/drawing/2010/main" val="0"/>
              </a:ext>
            </a:extLst>
          </a:blip>
          <a:srcRect t="782" r="-315" b="1602"/>
          <a:stretch/>
        </p:blipFill>
        <p:spPr bwMode="auto">
          <a:xfrm>
            <a:off x="7765774" y="1404730"/>
            <a:ext cx="4306957" cy="5018156"/>
          </a:xfrm>
          <a:prstGeom prst="rect">
            <a:avLst/>
          </a:prstGeom>
          <a:noFill/>
          <a:ln>
            <a:noFill/>
          </a:ln>
          <a:extLst>
            <a:ext uri="{53640926-AAD7-44D8-BBD7-CCE9431645EC}">
              <a14:shadowObscured xmlns:a14="http://schemas.microsoft.com/office/drawing/2010/main"/>
            </a:ext>
          </a:extLst>
        </p:spPr>
      </p:pic>
      <p:pic>
        <p:nvPicPr>
          <p:cNvPr id="14" name="Picture 13" descr="C:\Users\User\OneDrive\Desktop\YOUTH4CHANGE\53468.jpg"/>
          <p:cNvPicPr/>
          <p:nvPr/>
        </p:nvPicPr>
        <p:blipFill rotWithShape="1">
          <a:blip r:embed="rId5" cstate="print">
            <a:extLst>
              <a:ext uri="{28A0092B-C50C-407E-A947-70E740481C1C}">
                <a14:useLocalDpi xmlns:a14="http://schemas.microsoft.com/office/drawing/2010/main" val="0"/>
              </a:ext>
            </a:extLst>
          </a:blip>
          <a:srcRect l="3442" t="1548" r="3140"/>
          <a:stretch/>
        </p:blipFill>
        <p:spPr bwMode="auto">
          <a:xfrm>
            <a:off x="3904973" y="1426817"/>
            <a:ext cx="3865218" cy="4978399"/>
          </a:xfrm>
          <a:prstGeom prst="rect">
            <a:avLst/>
          </a:prstGeom>
          <a:noFill/>
          <a:ln>
            <a:noFill/>
          </a:ln>
          <a:extLst>
            <a:ext uri="{53640926-AAD7-44D8-BBD7-CCE9431645EC}">
              <a14:shadowObscured xmlns:a14="http://schemas.microsoft.com/office/drawing/2010/main"/>
            </a:ext>
          </a:extLst>
        </p:spPr>
      </p:pic>
      <p:sp>
        <p:nvSpPr>
          <p:cNvPr id="4" name="5-Point Star 3"/>
          <p:cNvSpPr/>
          <p:nvPr/>
        </p:nvSpPr>
        <p:spPr>
          <a:xfrm>
            <a:off x="11131826" y="6078331"/>
            <a:ext cx="291548" cy="194366"/>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91548" y="2032000"/>
            <a:ext cx="3635514" cy="4093428"/>
          </a:xfrm>
          <a:prstGeom prst="rect">
            <a:avLst/>
          </a:prstGeom>
          <a:solidFill>
            <a:schemeClr val="accent4">
              <a:lumMod val="20000"/>
              <a:lumOff val="80000"/>
            </a:schemeClr>
          </a:solidFill>
        </p:spPr>
        <p:txBody>
          <a:bodyPr wrap="square" rtlCol="0">
            <a:spAutoFit/>
          </a:bodyPr>
          <a:lstStyle/>
          <a:p>
            <a:r>
              <a:rPr lang="en-US" sz="2000" dirty="0"/>
              <a:t>Several organizations including </a:t>
            </a:r>
            <a:r>
              <a:rPr lang="en-US" sz="2000" dirty="0" err="1"/>
              <a:t>Bareedo</a:t>
            </a:r>
            <a:r>
              <a:rPr lang="en-US" sz="2000" dirty="0"/>
              <a:t> platforms and local universities were posted about the intervention for reaching out to the youth and to provide   wider understanding of the program. </a:t>
            </a:r>
          </a:p>
          <a:p>
            <a:r>
              <a:rPr lang="en-US" sz="2000" dirty="0"/>
              <a:t>The online viewers of the  intervention  reached 1.4K views.</a:t>
            </a:r>
          </a:p>
          <a:p>
            <a:r>
              <a:rPr lang="en-US" sz="2000" dirty="0"/>
              <a:t>The peace fellow received a lot of request messages from youth around the country to join the intervention</a:t>
            </a:r>
          </a:p>
        </p:txBody>
      </p:sp>
    </p:spTree>
    <p:extLst>
      <p:ext uri="{BB962C8B-B14F-4D97-AF65-F5344CB8AC3E}">
        <p14:creationId xmlns:p14="http://schemas.microsoft.com/office/powerpoint/2010/main" val="387851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343620"/>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25129" y="1251739"/>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36368" y="1251738"/>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6" y="12517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287678"/>
            <a:ext cx="904973" cy="570322"/>
          </a:xfrm>
          <a:prstGeom prst="rect">
            <a:avLst/>
          </a:prstGeom>
        </p:spPr>
      </p:pic>
      <p:sp>
        <p:nvSpPr>
          <p:cNvPr id="5" name="Rectangle 4"/>
          <p:cNvSpPr/>
          <p:nvPr/>
        </p:nvSpPr>
        <p:spPr>
          <a:xfrm>
            <a:off x="125129" y="1712464"/>
            <a:ext cx="5078558" cy="4619854"/>
          </a:xfrm>
          <a:prstGeom prst="rect">
            <a:avLst/>
          </a:prstGeom>
        </p:spPr>
        <p:txBody>
          <a:bodyPr wrap="square">
            <a:spAutoFit/>
          </a:bodyPr>
          <a:lstStyle/>
          <a:p>
            <a:pPr>
              <a:lnSpc>
                <a:spcPct val="150000"/>
              </a:lnSpc>
              <a:spcAft>
                <a:spcPts val="800"/>
              </a:spcAft>
            </a:pPr>
            <a:r>
              <a:rPr lang="en-US" dirty="0">
                <a:latin typeface="Calibri" panose="020F0502020204030204" pitchFamily="34" charset="0"/>
                <a:ea typeface="Calibri" panose="020F0502020204030204" pitchFamily="34" charset="0"/>
                <a:cs typeface="Calibri" panose="020F0502020204030204" pitchFamily="34" charset="0"/>
              </a:rPr>
              <a:t>Pre  and post questionnaires were used  in order to identify and measure the extent to which the intervention had impact on the behavioral change and attitudes.   Participants were asked to indicate their opinions or feelings about fighting and respect as well as their perceptions about peace and conflict.   The questionnaires were also use to measure their  critical thinking skills to: resolve conflicts; identify obstacles;  make positive decisions;   use  finger point language in arguments, and to have a win-win solution mindset</a:t>
            </a:r>
          </a:p>
        </p:txBody>
      </p:sp>
      <p:sp>
        <p:nvSpPr>
          <p:cNvPr id="11" name="TextBox 10"/>
          <p:cNvSpPr txBox="1"/>
          <p:nvPr/>
        </p:nvSpPr>
        <p:spPr>
          <a:xfrm>
            <a:off x="428487" y="1373809"/>
            <a:ext cx="4580836" cy="369332"/>
          </a:xfrm>
          <a:prstGeom prst="rect">
            <a:avLst/>
          </a:prstGeom>
          <a:noFill/>
        </p:spPr>
        <p:txBody>
          <a:bodyPr wrap="square" rtlCol="0">
            <a:spAutoFit/>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Measuring the change and impact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3" name="Chart 12"/>
          <p:cNvGraphicFramePr>
            <a:graphicFrameLocks/>
          </p:cNvGraphicFramePr>
          <p:nvPr>
            <p:extLst>
              <p:ext uri="{D42A27DB-BD31-4B8C-83A1-F6EECF244321}">
                <p14:modId xmlns:p14="http://schemas.microsoft.com/office/powerpoint/2010/main" val="545563015"/>
              </p:ext>
            </p:extLst>
          </p:nvPr>
        </p:nvGraphicFramePr>
        <p:xfrm>
          <a:off x="5172765" y="1307547"/>
          <a:ext cx="6948556" cy="498723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0130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Graphic spid="13"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343620"/>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25129" y="1251739"/>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36368" y="1251738"/>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6" y="12517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287678"/>
            <a:ext cx="904973" cy="570322"/>
          </a:xfrm>
          <a:prstGeom prst="rect">
            <a:avLst/>
          </a:prstGeom>
        </p:spPr>
      </p:pic>
      <p:sp>
        <p:nvSpPr>
          <p:cNvPr id="2" name="TextBox 1"/>
          <p:cNvSpPr txBox="1"/>
          <p:nvPr/>
        </p:nvSpPr>
        <p:spPr>
          <a:xfrm>
            <a:off x="335723" y="1563757"/>
            <a:ext cx="3692938" cy="369332"/>
          </a:xfrm>
          <a:prstGeom prst="rect">
            <a:avLst/>
          </a:prstGeom>
          <a:solidFill>
            <a:schemeClr val="accent3"/>
          </a:solidFill>
        </p:spPr>
        <p:txBody>
          <a:bodyPr wrap="square" rtlCol="0">
            <a:spAutoFit/>
          </a:bodyPr>
          <a:lstStyle/>
          <a:p>
            <a:r>
              <a:rPr lang="en-US" dirty="0"/>
              <a:t>Case study 1- </a:t>
            </a:r>
            <a:r>
              <a:rPr lang="en-US" dirty="0" err="1"/>
              <a:t>TOCfe</a:t>
            </a:r>
            <a:r>
              <a:rPr lang="en-US" dirty="0"/>
              <a:t> tools the Cloud </a:t>
            </a:r>
          </a:p>
        </p:txBody>
      </p:sp>
      <p:sp>
        <p:nvSpPr>
          <p:cNvPr id="4" name="Rectangle 3"/>
          <p:cNvSpPr/>
          <p:nvPr/>
        </p:nvSpPr>
        <p:spPr>
          <a:xfrm>
            <a:off x="340140" y="1911316"/>
            <a:ext cx="5716103" cy="1477328"/>
          </a:xfrm>
          <a:prstGeom prst="rect">
            <a:avLst/>
          </a:prstGeom>
          <a:solidFill>
            <a:schemeClr val="accent4">
              <a:lumMod val="40000"/>
              <a:lumOff val="60000"/>
            </a:schemeClr>
          </a:solidFill>
        </p:spPr>
        <p:txBody>
          <a:bodyPr wrap="square">
            <a:spAutoFit/>
          </a:bodyPr>
          <a:lstStyle/>
          <a:p>
            <a:r>
              <a:rPr lang="en-US" dirty="0"/>
              <a:t>A group of participants  were asked to solve a problem  of  one of them and their friends  by  using TOCfE tools;  The  group come back drawing and using Cloud to prevent a young person who wants to join extremist groups but his family doesn't want him to join those groups.</a:t>
            </a:r>
          </a:p>
        </p:txBody>
      </p:sp>
      <p:pic>
        <p:nvPicPr>
          <p:cNvPr id="16" name="Picture 15" descr="C:\Users\User\OneDrive\Desktop\PEACE Fellowship – Rotary\SCI\UPDATED 2022\Report\IMG-1873.jpg"/>
          <p:cNvPicPr/>
          <p:nvPr/>
        </p:nvPicPr>
        <p:blipFill rotWithShape="1">
          <a:blip r:embed="rId4" cstate="print">
            <a:extLst>
              <a:ext uri="{28A0092B-C50C-407E-A947-70E740481C1C}">
                <a14:useLocalDpi xmlns:a14="http://schemas.microsoft.com/office/drawing/2010/main" val="0"/>
              </a:ext>
            </a:extLst>
          </a:blip>
          <a:srcRect l="3020" t="2538" r="2899" b="12077"/>
          <a:stretch/>
        </p:blipFill>
        <p:spPr bwMode="auto">
          <a:xfrm>
            <a:off x="322469" y="3651171"/>
            <a:ext cx="5623339" cy="2877733"/>
          </a:xfrm>
          <a:prstGeom prst="rect">
            <a:avLst/>
          </a:prstGeom>
          <a:noFill/>
          <a:ln>
            <a:noFill/>
          </a:ln>
          <a:extLst>
            <a:ext uri="{53640926-AAD7-44D8-BBD7-CCE9431645EC}">
              <a14:shadowObscured xmlns:a14="http://schemas.microsoft.com/office/drawing/2010/main"/>
            </a:ext>
          </a:extLst>
        </p:spPr>
      </p:pic>
      <p:sp>
        <p:nvSpPr>
          <p:cNvPr id="17" name="AutoShape 3">
            <a:extLst>
              <a:ext uri="{FF2B5EF4-FFF2-40B4-BE49-F238E27FC236}">
                <a16:creationId xmlns:a16="http://schemas.microsoft.com/office/drawing/2014/main" id="{B1F64EAF-754A-4935-BE64-0158E988E230}"/>
              </a:ext>
            </a:extLst>
          </p:cNvPr>
          <p:cNvSpPr>
            <a:spLocks noChangeArrowheads="1"/>
          </p:cNvSpPr>
          <p:nvPr/>
        </p:nvSpPr>
        <p:spPr bwMode="auto">
          <a:xfrm>
            <a:off x="10129078" y="2699026"/>
            <a:ext cx="1815548" cy="1152939"/>
          </a:xfrm>
          <a:prstGeom prst="roundRect">
            <a:avLst>
              <a:gd name="adj" fmla="val 16667"/>
            </a:avLst>
          </a:prstGeom>
          <a:gradFill rotWithShape="0">
            <a:gsLst>
              <a:gs pos="0">
                <a:schemeClr val="bg1"/>
              </a:gs>
              <a:gs pos="100000">
                <a:srgbClr val="EAEAEA"/>
              </a:gs>
            </a:gsLst>
            <a:lin ang="18900000" scaled="1"/>
          </a:gradFill>
          <a:ln w="9525">
            <a:solidFill>
              <a:srgbClr val="000000"/>
            </a:solidFill>
            <a:round/>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Schoolbook" panose="02040604050505020304"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Schoolbook" panose="02040604050505020304"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Schoolbook" panose="02040604050505020304"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9pPr>
          </a:lstStyle>
          <a:p>
            <a:pPr eaLnBrk="1" hangingPunct="1">
              <a:spcBef>
                <a:spcPct val="0"/>
              </a:spcBef>
              <a:buClrTx/>
              <a:buFontTx/>
              <a:buNone/>
            </a:pPr>
            <a:endParaRPr lang="en-US" altLang="en-US" b="1">
              <a:solidFill>
                <a:schemeClr val="tx1"/>
              </a:solidFill>
              <a:latin typeface="Narkisim" panose="020E0502050101010101" pitchFamily="34" charset="-79"/>
            </a:endParaRPr>
          </a:p>
          <a:p>
            <a:pPr eaLnBrk="1" hangingPunct="1">
              <a:spcBef>
                <a:spcPct val="0"/>
              </a:spcBef>
              <a:buClrTx/>
              <a:buFontTx/>
              <a:buNone/>
            </a:pPr>
            <a:endParaRPr lang="en-US" altLang="en-US">
              <a:solidFill>
                <a:schemeClr val="tx1"/>
              </a:solidFill>
              <a:latin typeface="Times New Roman (Hebrew)" pitchFamily="26" charset="0"/>
            </a:endParaRPr>
          </a:p>
        </p:txBody>
      </p:sp>
      <p:sp>
        <p:nvSpPr>
          <p:cNvPr id="18" name="AutoShape 4">
            <a:extLst>
              <a:ext uri="{FF2B5EF4-FFF2-40B4-BE49-F238E27FC236}">
                <a16:creationId xmlns:a16="http://schemas.microsoft.com/office/drawing/2014/main" id="{D8B20B01-DEBA-43A4-B02B-367D3A72F97D}"/>
              </a:ext>
            </a:extLst>
          </p:cNvPr>
          <p:cNvSpPr>
            <a:spLocks noChangeArrowheads="1"/>
          </p:cNvSpPr>
          <p:nvPr/>
        </p:nvSpPr>
        <p:spPr bwMode="auto">
          <a:xfrm>
            <a:off x="7948627" y="4390553"/>
            <a:ext cx="2043512" cy="830804"/>
          </a:xfrm>
          <a:prstGeom prst="roundRect">
            <a:avLst>
              <a:gd name="adj" fmla="val 16667"/>
            </a:avLst>
          </a:prstGeom>
          <a:gradFill rotWithShape="0">
            <a:gsLst>
              <a:gs pos="0">
                <a:schemeClr val="bg1"/>
              </a:gs>
              <a:gs pos="100000">
                <a:srgbClr val="EAEAEA"/>
              </a:gs>
            </a:gsLst>
            <a:lin ang="18900000" scaled="1"/>
          </a:gradFill>
          <a:ln w="12700">
            <a:solidFill>
              <a:srgbClr val="000000"/>
            </a:solidFill>
            <a:round/>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Schoolbook" panose="02040604050505020304"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Schoolbook" panose="02040604050505020304"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Schoolbook" panose="02040604050505020304"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9pPr>
          </a:lstStyle>
          <a:p>
            <a:pPr eaLnBrk="1" hangingPunct="1">
              <a:spcBef>
                <a:spcPct val="0"/>
              </a:spcBef>
              <a:buClrTx/>
              <a:buFontTx/>
              <a:buNone/>
            </a:pPr>
            <a:endParaRPr lang="en-US" altLang="en-US" b="1" dirty="0">
              <a:solidFill>
                <a:schemeClr val="tx1"/>
              </a:solidFill>
              <a:latin typeface="Narkisim" panose="020E0502050101010101" pitchFamily="34" charset="-79"/>
            </a:endParaRPr>
          </a:p>
          <a:p>
            <a:pPr eaLnBrk="1" hangingPunct="1">
              <a:spcBef>
                <a:spcPct val="0"/>
              </a:spcBef>
              <a:buClrTx/>
              <a:buFontTx/>
              <a:buNone/>
            </a:pPr>
            <a:endParaRPr lang="en-US" altLang="en-US" dirty="0">
              <a:solidFill>
                <a:schemeClr val="tx1"/>
              </a:solidFill>
              <a:latin typeface="Times New Roman (Hebrew)" pitchFamily="26" charset="0"/>
            </a:endParaRPr>
          </a:p>
        </p:txBody>
      </p:sp>
      <p:sp>
        <p:nvSpPr>
          <p:cNvPr id="19" name="AutoShape 5">
            <a:extLst>
              <a:ext uri="{FF2B5EF4-FFF2-40B4-BE49-F238E27FC236}">
                <a16:creationId xmlns:a16="http://schemas.microsoft.com/office/drawing/2014/main" id="{85788525-FD64-4046-BBEE-3EC17CC92CD3}"/>
              </a:ext>
            </a:extLst>
          </p:cNvPr>
          <p:cNvSpPr>
            <a:spLocks noChangeArrowheads="1"/>
          </p:cNvSpPr>
          <p:nvPr/>
        </p:nvSpPr>
        <p:spPr bwMode="auto">
          <a:xfrm>
            <a:off x="7836453" y="3078922"/>
            <a:ext cx="2020496" cy="879135"/>
          </a:xfrm>
          <a:prstGeom prst="roundRect">
            <a:avLst>
              <a:gd name="adj" fmla="val 16667"/>
            </a:avLst>
          </a:prstGeom>
          <a:gradFill rotWithShape="0">
            <a:gsLst>
              <a:gs pos="0">
                <a:schemeClr val="bg1"/>
              </a:gs>
              <a:gs pos="100000">
                <a:srgbClr val="EAEAEA"/>
              </a:gs>
            </a:gsLst>
            <a:lin ang="18900000" scaled="1"/>
          </a:gradFill>
          <a:ln w="12700">
            <a:solidFill>
              <a:srgbClr val="000000"/>
            </a:solidFill>
            <a:round/>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Schoolbook" panose="02040604050505020304"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Schoolbook" panose="02040604050505020304"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Schoolbook" panose="02040604050505020304"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9pPr>
          </a:lstStyle>
          <a:p>
            <a:pPr eaLnBrk="1" hangingPunct="1">
              <a:spcBef>
                <a:spcPct val="0"/>
              </a:spcBef>
              <a:buClrTx/>
              <a:buFontTx/>
              <a:buNone/>
            </a:pPr>
            <a:endParaRPr lang="en-US" altLang="en-US" b="1">
              <a:solidFill>
                <a:schemeClr val="tx1"/>
              </a:solidFill>
            </a:endParaRPr>
          </a:p>
          <a:p>
            <a:pPr eaLnBrk="1" hangingPunct="1">
              <a:spcBef>
                <a:spcPct val="0"/>
              </a:spcBef>
              <a:buClrTx/>
              <a:buFontTx/>
              <a:buNone/>
            </a:pPr>
            <a:endParaRPr lang="en-US" altLang="en-US">
              <a:solidFill>
                <a:schemeClr val="tx1"/>
              </a:solidFill>
            </a:endParaRPr>
          </a:p>
        </p:txBody>
      </p:sp>
      <p:sp>
        <p:nvSpPr>
          <p:cNvPr id="20" name="AutoShape 6">
            <a:extLst>
              <a:ext uri="{FF2B5EF4-FFF2-40B4-BE49-F238E27FC236}">
                <a16:creationId xmlns:a16="http://schemas.microsoft.com/office/drawing/2014/main" id="{D73E9DA7-DD5C-4EF2-8B70-A10D2224EB98}"/>
              </a:ext>
            </a:extLst>
          </p:cNvPr>
          <p:cNvSpPr>
            <a:spLocks noChangeArrowheads="1"/>
          </p:cNvSpPr>
          <p:nvPr/>
        </p:nvSpPr>
        <p:spPr bwMode="auto">
          <a:xfrm>
            <a:off x="5928139" y="3502992"/>
            <a:ext cx="1608207" cy="1497496"/>
          </a:xfrm>
          <a:prstGeom prst="roundRect">
            <a:avLst>
              <a:gd name="adj" fmla="val 19158"/>
            </a:avLst>
          </a:prstGeom>
          <a:gradFill rotWithShape="0">
            <a:gsLst>
              <a:gs pos="0">
                <a:schemeClr val="bg1"/>
              </a:gs>
              <a:gs pos="100000">
                <a:srgbClr val="EAEAEA"/>
              </a:gs>
            </a:gsLst>
            <a:lin ang="18900000" scaled="1"/>
          </a:gradFill>
          <a:ln w="12700">
            <a:solidFill>
              <a:srgbClr val="000000"/>
            </a:solidFill>
            <a:round/>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Schoolbook" panose="02040604050505020304"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Schoolbook" panose="02040604050505020304"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Schoolbook" panose="02040604050505020304"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9pPr>
          </a:lstStyle>
          <a:p>
            <a:pPr algn="ctr" eaLnBrk="1" hangingPunct="1">
              <a:spcBef>
                <a:spcPct val="0"/>
              </a:spcBef>
              <a:buClrTx/>
              <a:buFontTx/>
              <a:buNone/>
            </a:pPr>
            <a:endParaRPr lang="en-US" altLang="en-US" b="1">
              <a:solidFill>
                <a:schemeClr val="tx1"/>
              </a:solidFill>
              <a:latin typeface="Narkisim" panose="020E0502050101010101" pitchFamily="34" charset="-79"/>
            </a:endParaRPr>
          </a:p>
          <a:p>
            <a:pPr algn="ctr" eaLnBrk="1" hangingPunct="1">
              <a:spcBef>
                <a:spcPct val="0"/>
              </a:spcBef>
              <a:buClrTx/>
              <a:buFontTx/>
              <a:buNone/>
            </a:pPr>
            <a:endParaRPr lang="en-US" altLang="en-US">
              <a:solidFill>
                <a:schemeClr val="tx1"/>
              </a:solidFill>
              <a:latin typeface="Times New Roman (Hebrew)" pitchFamily="26" charset="0"/>
            </a:endParaRPr>
          </a:p>
          <a:p>
            <a:pPr algn="ctr" eaLnBrk="1" hangingPunct="1">
              <a:spcBef>
                <a:spcPct val="0"/>
              </a:spcBef>
              <a:buClrTx/>
              <a:buFontTx/>
              <a:buNone/>
            </a:pPr>
            <a:endParaRPr lang="en-US" altLang="en-US">
              <a:solidFill>
                <a:schemeClr val="tx1"/>
              </a:solidFill>
              <a:latin typeface="Times New Roman (Hebrew)" pitchFamily="26" charset="0"/>
            </a:endParaRPr>
          </a:p>
        </p:txBody>
      </p:sp>
      <p:sp>
        <p:nvSpPr>
          <p:cNvPr id="21" name="AutoShape 9">
            <a:extLst>
              <a:ext uri="{FF2B5EF4-FFF2-40B4-BE49-F238E27FC236}">
                <a16:creationId xmlns:a16="http://schemas.microsoft.com/office/drawing/2014/main" id="{F4182795-A358-4E0B-9A62-A8E87137F069}"/>
              </a:ext>
            </a:extLst>
          </p:cNvPr>
          <p:cNvSpPr>
            <a:spLocks noChangeArrowheads="1"/>
          </p:cNvSpPr>
          <p:nvPr/>
        </p:nvSpPr>
        <p:spPr bwMode="auto">
          <a:xfrm>
            <a:off x="10173252" y="4140424"/>
            <a:ext cx="1859721" cy="1332723"/>
          </a:xfrm>
          <a:prstGeom prst="roundRect">
            <a:avLst>
              <a:gd name="adj" fmla="val 16667"/>
            </a:avLst>
          </a:prstGeom>
          <a:gradFill rotWithShape="0">
            <a:gsLst>
              <a:gs pos="0">
                <a:schemeClr val="bg1"/>
              </a:gs>
              <a:gs pos="100000">
                <a:srgbClr val="EAEAEA"/>
              </a:gs>
            </a:gsLst>
            <a:lin ang="18900000" scaled="1"/>
          </a:gradFill>
          <a:ln w="9525">
            <a:solidFill>
              <a:srgbClr val="000000"/>
            </a:solidFill>
            <a:round/>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Schoolbook" panose="02040604050505020304"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Schoolbook" panose="02040604050505020304"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Schoolbook" panose="02040604050505020304"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9pPr>
          </a:lstStyle>
          <a:p>
            <a:pPr eaLnBrk="1" hangingPunct="1">
              <a:spcBef>
                <a:spcPct val="0"/>
              </a:spcBef>
              <a:buClrTx/>
              <a:buFontTx/>
              <a:buNone/>
            </a:pPr>
            <a:endParaRPr lang="en-US" altLang="en-US" b="1">
              <a:solidFill>
                <a:schemeClr val="tx1"/>
              </a:solidFill>
              <a:latin typeface="Narkisim" panose="020E0502050101010101" pitchFamily="34" charset="-79"/>
            </a:endParaRPr>
          </a:p>
          <a:p>
            <a:pPr eaLnBrk="1" hangingPunct="1">
              <a:spcBef>
                <a:spcPct val="0"/>
              </a:spcBef>
              <a:buClrTx/>
              <a:buFontTx/>
              <a:buNone/>
            </a:pPr>
            <a:endParaRPr lang="en-US" altLang="en-US">
              <a:solidFill>
                <a:schemeClr val="tx1"/>
              </a:solidFill>
              <a:latin typeface="Times New Roman (Hebrew)" pitchFamily="26" charset="0"/>
            </a:endParaRPr>
          </a:p>
        </p:txBody>
      </p:sp>
      <p:sp>
        <p:nvSpPr>
          <p:cNvPr id="22" name="Text Box 10">
            <a:extLst>
              <a:ext uri="{FF2B5EF4-FFF2-40B4-BE49-F238E27FC236}">
                <a16:creationId xmlns:a16="http://schemas.microsoft.com/office/drawing/2014/main" id="{9F312E0D-E953-4DEC-B430-37363F13F5C2}"/>
              </a:ext>
            </a:extLst>
          </p:cNvPr>
          <p:cNvSpPr txBox="1">
            <a:spLocks noChangeArrowheads="1"/>
          </p:cNvSpPr>
          <p:nvPr/>
        </p:nvSpPr>
        <p:spPr bwMode="auto">
          <a:xfrm>
            <a:off x="10204173" y="2623930"/>
            <a:ext cx="146036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Schoolbook" panose="02040604050505020304"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Schoolbook" panose="02040604050505020304"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Schoolbook" panose="02040604050505020304"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9pPr>
          </a:lstStyle>
          <a:p>
            <a:pPr algn="ctr" eaLnBrk="1" hangingPunct="1">
              <a:spcBef>
                <a:spcPct val="0"/>
              </a:spcBef>
              <a:buClrTx/>
              <a:buFontTx/>
              <a:buNone/>
            </a:pPr>
            <a:r>
              <a:rPr lang="en-US" altLang="he-IL" b="1" i="1" dirty="0">
                <a:solidFill>
                  <a:schemeClr val="tx1"/>
                </a:solidFill>
                <a:latin typeface="+mn-lt"/>
                <a:cs typeface="Choco Black" pitchFamily="10" charset="0"/>
              </a:rPr>
              <a:t>He wants to join an armed groups</a:t>
            </a:r>
          </a:p>
        </p:txBody>
      </p:sp>
      <p:sp>
        <p:nvSpPr>
          <p:cNvPr id="23" name="Text Box 11">
            <a:extLst>
              <a:ext uri="{FF2B5EF4-FFF2-40B4-BE49-F238E27FC236}">
                <a16:creationId xmlns:a16="http://schemas.microsoft.com/office/drawing/2014/main" id="{47477260-D801-4A85-A84F-4881339F9BB0}"/>
              </a:ext>
            </a:extLst>
          </p:cNvPr>
          <p:cNvSpPr txBox="1">
            <a:spLocks noChangeArrowheads="1"/>
          </p:cNvSpPr>
          <p:nvPr/>
        </p:nvSpPr>
        <p:spPr bwMode="auto">
          <a:xfrm>
            <a:off x="7916301" y="4573345"/>
            <a:ext cx="1930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Schoolbook" panose="02040604050505020304"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Schoolbook" panose="02040604050505020304"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Schoolbook" panose="02040604050505020304"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9pPr>
          </a:lstStyle>
          <a:p>
            <a:pPr algn="ctr" eaLnBrk="1" hangingPunct="1">
              <a:spcBef>
                <a:spcPct val="0"/>
              </a:spcBef>
              <a:buClrTx/>
              <a:buFontTx/>
              <a:buNone/>
            </a:pPr>
            <a:r>
              <a:rPr lang="en-US" altLang="he-IL" b="1" i="1" dirty="0">
                <a:solidFill>
                  <a:schemeClr val="tx1"/>
                </a:solidFill>
                <a:latin typeface="+mn-lt"/>
              </a:rPr>
              <a:t>They need Safety</a:t>
            </a:r>
            <a:r>
              <a:rPr lang="en-US" altLang="he-IL" b="1" i="1" dirty="0">
                <a:solidFill>
                  <a:schemeClr val="tx1"/>
                </a:solidFill>
              </a:rPr>
              <a:t> </a:t>
            </a:r>
          </a:p>
        </p:txBody>
      </p:sp>
      <p:sp>
        <p:nvSpPr>
          <p:cNvPr id="24" name="Line 12">
            <a:extLst>
              <a:ext uri="{FF2B5EF4-FFF2-40B4-BE49-F238E27FC236}">
                <a16:creationId xmlns:a16="http://schemas.microsoft.com/office/drawing/2014/main" id="{F92F7479-9D06-4068-A247-92B25621619E}"/>
              </a:ext>
            </a:extLst>
          </p:cNvPr>
          <p:cNvSpPr>
            <a:spLocks noChangeShapeType="1"/>
          </p:cNvSpPr>
          <p:nvPr/>
        </p:nvSpPr>
        <p:spPr bwMode="auto">
          <a:xfrm flipH="1" flipV="1">
            <a:off x="7527234" y="4496904"/>
            <a:ext cx="415235" cy="291548"/>
          </a:xfrm>
          <a:prstGeom prst="line">
            <a:avLst/>
          </a:prstGeom>
          <a:noFill/>
          <a:ln w="28575">
            <a:solidFill>
              <a:srgbClr val="000000"/>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5" name="Text Box 13">
            <a:extLst>
              <a:ext uri="{FF2B5EF4-FFF2-40B4-BE49-F238E27FC236}">
                <a16:creationId xmlns:a16="http://schemas.microsoft.com/office/drawing/2014/main" id="{97CCB0A7-1393-4B07-BEB0-D6573A7A3695}"/>
              </a:ext>
            </a:extLst>
          </p:cNvPr>
          <p:cNvSpPr txBox="1">
            <a:spLocks noChangeArrowheads="1"/>
          </p:cNvSpPr>
          <p:nvPr/>
        </p:nvSpPr>
        <p:spPr bwMode="auto">
          <a:xfrm>
            <a:off x="7779026" y="3039163"/>
            <a:ext cx="208942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Schoolbook" panose="02040604050505020304"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Schoolbook" panose="02040604050505020304"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Schoolbook" panose="02040604050505020304"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9pPr>
          </a:lstStyle>
          <a:p>
            <a:pPr algn="ctr" eaLnBrk="1" hangingPunct="1">
              <a:spcBef>
                <a:spcPct val="0"/>
              </a:spcBef>
              <a:buClrTx/>
              <a:buFontTx/>
              <a:buNone/>
            </a:pPr>
            <a:r>
              <a:rPr lang="he-IL" altLang="he-IL" b="1" i="1" dirty="0">
                <a:solidFill>
                  <a:schemeClr val="tx1"/>
                </a:solidFill>
                <a:cs typeface="Choco Black" pitchFamily="10" charset="0"/>
              </a:rPr>
              <a:t> </a:t>
            </a:r>
            <a:r>
              <a:rPr lang="en-GB" altLang="he-IL" b="1" i="1" dirty="0">
                <a:solidFill>
                  <a:schemeClr val="tx1"/>
                </a:solidFill>
                <a:latin typeface="+mn-lt"/>
              </a:rPr>
              <a:t>He needs to be accepted and be safe within group </a:t>
            </a:r>
          </a:p>
        </p:txBody>
      </p:sp>
      <p:sp>
        <p:nvSpPr>
          <p:cNvPr id="26" name="Line 15">
            <a:extLst>
              <a:ext uri="{FF2B5EF4-FFF2-40B4-BE49-F238E27FC236}">
                <a16:creationId xmlns:a16="http://schemas.microsoft.com/office/drawing/2014/main" id="{2282739B-54DE-4B71-AAF8-AA6E3D206D57}"/>
              </a:ext>
            </a:extLst>
          </p:cNvPr>
          <p:cNvSpPr>
            <a:spLocks noChangeShapeType="1"/>
          </p:cNvSpPr>
          <p:nvPr/>
        </p:nvSpPr>
        <p:spPr bwMode="auto">
          <a:xfrm rot="-5400000" flipH="1" flipV="1">
            <a:off x="7591669" y="3511466"/>
            <a:ext cx="172844" cy="347139"/>
          </a:xfrm>
          <a:prstGeom prst="line">
            <a:avLst/>
          </a:prstGeom>
          <a:noFill/>
          <a:ln w="28575">
            <a:solidFill>
              <a:srgbClr val="000000"/>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7" name="Text Box 16">
            <a:extLst>
              <a:ext uri="{FF2B5EF4-FFF2-40B4-BE49-F238E27FC236}">
                <a16:creationId xmlns:a16="http://schemas.microsoft.com/office/drawing/2014/main" id="{FCAB782C-269C-4881-845A-E05B1B6D8BE9}"/>
              </a:ext>
            </a:extLst>
          </p:cNvPr>
          <p:cNvSpPr txBox="1">
            <a:spLocks noChangeArrowheads="1"/>
          </p:cNvSpPr>
          <p:nvPr/>
        </p:nvSpPr>
        <p:spPr bwMode="auto">
          <a:xfrm>
            <a:off x="10212043" y="4213747"/>
            <a:ext cx="1761995"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Schoolbook" panose="02040604050505020304"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Schoolbook" panose="02040604050505020304"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Schoolbook" panose="02040604050505020304"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9pPr>
          </a:lstStyle>
          <a:p>
            <a:pPr algn="ctr">
              <a:lnSpc>
                <a:spcPct val="90000"/>
              </a:lnSpc>
              <a:spcBef>
                <a:spcPct val="0"/>
              </a:spcBef>
              <a:buClrTx/>
              <a:buNone/>
            </a:pPr>
            <a:r>
              <a:rPr lang="he-IL" altLang="he-IL" b="1" i="1" dirty="0">
                <a:solidFill>
                  <a:schemeClr val="tx1"/>
                </a:solidFill>
                <a:latin typeface="Times New Roman" panose="02020603050405020304" pitchFamily="18" charset="0"/>
                <a:cs typeface="Choco Black" pitchFamily="10" charset="0"/>
              </a:rPr>
              <a:t> </a:t>
            </a:r>
            <a:r>
              <a:rPr lang="en-US" altLang="he-IL" b="1" i="1" dirty="0">
                <a:solidFill>
                  <a:schemeClr val="tx1"/>
                </a:solidFill>
                <a:latin typeface="+mn-lt"/>
                <a:cs typeface="Choco Black" pitchFamily="10" charset="0"/>
              </a:rPr>
              <a:t>His family doesn’t want him to join to an armed group</a:t>
            </a:r>
            <a:endParaRPr lang="en-US" altLang="he-IL" b="1" i="1" dirty="0">
              <a:solidFill>
                <a:schemeClr val="tx1"/>
              </a:solidFill>
              <a:latin typeface="+mn-lt"/>
            </a:endParaRPr>
          </a:p>
        </p:txBody>
      </p:sp>
      <p:grpSp>
        <p:nvGrpSpPr>
          <p:cNvPr id="28" name="Group 18">
            <a:extLst>
              <a:ext uri="{FF2B5EF4-FFF2-40B4-BE49-F238E27FC236}">
                <a16:creationId xmlns:a16="http://schemas.microsoft.com/office/drawing/2014/main" id="{DBF5CCDA-0801-405D-99D3-FBE9348336E5}"/>
              </a:ext>
            </a:extLst>
          </p:cNvPr>
          <p:cNvGrpSpPr>
            <a:grpSpLocks/>
          </p:cNvGrpSpPr>
          <p:nvPr/>
        </p:nvGrpSpPr>
        <p:grpSpPr bwMode="auto">
          <a:xfrm>
            <a:off x="11079034" y="3681953"/>
            <a:ext cx="395571" cy="413241"/>
            <a:chOff x="8415" y="4005"/>
            <a:chExt cx="432" cy="831"/>
          </a:xfrm>
        </p:grpSpPr>
        <p:sp>
          <p:nvSpPr>
            <p:cNvPr id="29" name="Line 19">
              <a:extLst>
                <a:ext uri="{FF2B5EF4-FFF2-40B4-BE49-F238E27FC236}">
                  <a16:creationId xmlns:a16="http://schemas.microsoft.com/office/drawing/2014/main" id="{3F161A8D-18A6-4F6F-BBE3-212D6568D877}"/>
                </a:ext>
              </a:extLst>
            </p:cNvPr>
            <p:cNvSpPr>
              <a:spLocks noChangeShapeType="1"/>
            </p:cNvSpPr>
            <p:nvPr/>
          </p:nvSpPr>
          <p:spPr bwMode="auto">
            <a:xfrm flipV="1">
              <a:off x="8415" y="4282"/>
              <a:ext cx="0" cy="554"/>
            </a:xfrm>
            <a:prstGeom prst="line">
              <a:avLst/>
            </a:prstGeom>
            <a:noFill/>
            <a:ln w="28575">
              <a:solidFill>
                <a:srgbClr val="C00000"/>
              </a:solidFill>
              <a:round/>
              <a:headEnd type="triangle" w="lg" len="lg"/>
              <a:tailEnd type="none" w="lg" len="lg"/>
            </a:ln>
            <a:extLst>
              <a:ext uri="{909E8E84-426E-40DD-AFC4-6F175D3DCCD1}">
                <a14:hiddenFill xmlns:a14="http://schemas.microsoft.com/office/drawing/2010/main">
                  <a:noFill/>
                </a14:hiddenFill>
              </a:ext>
            </a:extLst>
          </p:spPr>
          <p:txBody>
            <a:bodyPr/>
            <a:lstStyle/>
            <a:p>
              <a:endParaRPr lang="en-US"/>
            </a:p>
          </p:txBody>
        </p:sp>
        <p:sp>
          <p:nvSpPr>
            <p:cNvPr id="30" name="Line 20">
              <a:extLst>
                <a:ext uri="{FF2B5EF4-FFF2-40B4-BE49-F238E27FC236}">
                  <a16:creationId xmlns:a16="http://schemas.microsoft.com/office/drawing/2014/main" id="{DEE8BEF0-6E53-49C8-A57C-0ED9C92DE3D7}"/>
                </a:ext>
              </a:extLst>
            </p:cNvPr>
            <p:cNvSpPr>
              <a:spLocks noChangeShapeType="1"/>
            </p:cNvSpPr>
            <p:nvPr/>
          </p:nvSpPr>
          <p:spPr bwMode="auto">
            <a:xfrm>
              <a:off x="8847" y="4005"/>
              <a:ext cx="0" cy="554"/>
            </a:xfrm>
            <a:prstGeom prst="line">
              <a:avLst/>
            </a:prstGeom>
            <a:noFill/>
            <a:ln w="28575">
              <a:solidFill>
                <a:srgbClr val="C00000"/>
              </a:solidFill>
              <a:round/>
              <a:headEnd type="triangle" w="lg" len="lg"/>
              <a:tailEnd type="none" w="lg" len="lg"/>
            </a:ln>
            <a:extLst>
              <a:ext uri="{909E8E84-426E-40DD-AFC4-6F175D3DCCD1}">
                <a14:hiddenFill xmlns:a14="http://schemas.microsoft.com/office/drawing/2010/main">
                  <a:noFill/>
                </a14:hiddenFill>
              </a:ext>
            </a:extLst>
          </p:spPr>
          <p:txBody>
            <a:bodyPr/>
            <a:lstStyle/>
            <a:p>
              <a:endParaRPr lang="en-US"/>
            </a:p>
          </p:txBody>
        </p:sp>
        <p:sp>
          <p:nvSpPr>
            <p:cNvPr id="31" name="Line 21">
              <a:extLst>
                <a:ext uri="{FF2B5EF4-FFF2-40B4-BE49-F238E27FC236}">
                  <a16:creationId xmlns:a16="http://schemas.microsoft.com/office/drawing/2014/main" id="{C681A684-F70B-4019-8675-6C9183F3F4F2}"/>
                </a:ext>
              </a:extLst>
            </p:cNvPr>
            <p:cNvSpPr>
              <a:spLocks noChangeShapeType="1"/>
            </p:cNvSpPr>
            <p:nvPr/>
          </p:nvSpPr>
          <p:spPr bwMode="auto">
            <a:xfrm>
              <a:off x="8415" y="4282"/>
              <a:ext cx="432" cy="277"/>
            </a:xfrm>
            <a:prstGeom prst="line">
              <a:avLst/>
            </a:prstGeom>
            <a:noFill/>
            <a:ln w="28575">
              <a:solidFill>
                <a:srgbClr val="C00000"/>
              </a:solidFill>
              <a:round/>
              <a:headEnd/>
              <a:tailEnd type="none" w="lg" len="lg"/>
            </a:ln>
            <a:extLst>
              <a:ext uri="{909E8E84-426E-40DD-AFC4-6F175D3DCCD1}">
                <a14:hiddenFill xmlns:a14="http://schemas.microsoft.com/office/drawing/2010/main">
                  <a:noFill/>
                </a14:hiddenFill>
              </a:ext>
            </a:extLst>
          </p:spPr>
          <p:txBody>
            <a:bodyPr/>
            <a:lstStyle/>
            <a:p>
              <a:endParaRPr lang="en-US"/>
            </a:p>
          </p:txBody>
        </p:sp>
      </p:grpSp>
      <p:sp>
        <p:nvSpPr>
          <p:cNvPr id="33" name="Text Box 14">
            <a:extLst>
              <a:ext uri="{FF2B5EF4-FFF2-40B4-BE49-F238E27FC236}">
                <a16:creationId xmlns:a16="http://schemas.microsoft.com/office/drawing/2014/main" id="{FE305064-255D-4817-B8E0-38CBC31B4B73}"/>
              </a:ext>
            </a:extLst>
          </p:cNvPr>
          <p:cNvSpPr txBox="1">
            <a:spLocks noChangeArrowheads="1"/>
          </p:cNvSpPr>
          <p:nvPr/>
        </p:nvSpPr>
        <p:spPr bwMode="auto">
          <a:xfrm>
            <a:off x="5876306" y="3964287"/>
            <a:ext cx="16725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Schoolbook" panose="02040604050505020304"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Schoolbook" panose="02040604050505020304"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Schoolbook" panose="02040604050505020304"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Schoolbook" panose="02040604050505020304" pitchFamily="18" charset="0"/>
              </a:defRPr>
            </a:lvl9pPr>
          </a:lstStyle>
          <a:p>
            <a:pPr algn="ctr" eaLnBrk="1" hangingPunct="1">
              <a:spcBef>
                <a:spcPct val="0"/>
              </a:spcBef>
              <a:buClrTx/>
              <a:buFontTx/>
              <a:buNone/>
            </a:pPr>
            <a:r>
              <a:rPr lang="en-US" altLang="he-IL" b="1" i="1" dirty="0">
                <a:solidFill>
                  <a:schemeClr val="tx1"/>
                </a:solidFill>
                <a:latin typeface="+mn-lt"/>
              </a:rPr>
              <a:t>Safe and happy life </a:t>
            </a:r>
          </a:p>
        </p:txBody>
      </p:sp>
      <p:sp>
        <p:nvSpPr>
          <p:cNvPr id="34" name="TextBox 33"/>
          <p:cNvSpPr txBox="1"/>
          <p:nvPr/>
        </p:nvSpPr>
        <p:spPr>
          <a:xfrm>
            <a:off x="6067733" y="5577487"/>
            <a:ext cx="5965240" cy="830997"/>
          </a:xfrm>
          <a:prstGeom prst="rect">
            <a:avLst/>
          </a:prstGeom>
          <a:solidFill>
            <a:schemeClr val="accent2">
              <a:lumMod val="40000"/>
              <a:lumOff val="60000"/>
            </a:schemeClr>
          </a:solidFill>
          <a:ln>
            <a:solidFill>
              <a:schemeClr val="accent1"/>
            </a:solidFill>
          </a:ln>
        </p:spPr>
        <p:txBody>
          <a:bodyPr wrap="square" rtlCol="0">
            <a:spAutoFit/>
          </a:bodyPr>
          <a:lstStyle/>
          <a:p>
            <a:r>
              <a:rPr lang="en-US" sz="1600" dirty="0"/>
              <a:t>After discussion, the group (and youth not mentioned) decided  the he should not join armed groups  as being in armed group does not assure safety and would put family at risk.  </a:t>
            </a:r>
          </a:p>
        </p:txBody>
      </p:sp>
      <p:sp>
        <p:nvSpPr>
          <p:cNvPr id="35" name="Line 15">
            <a:extLst>
              <a:ext uri="{FF2B5EF4-FFF2-40B4-BE49-F238E27FC236}">
                <a16:creationId xmlns:a16="http://schemas.microsoft.com/office/drawing/2014/main" id="{2282739B-54DE-4B71-AAF8-AA6E3D206D57}"/>
              </a:ext>
            </a:extLst>
          </p:cNvPr>
          <p:cNvSpPr>
            <a:spLocks noChangeShapeType="1"/>
          </p:cNvSpPr>
          <p:nvPr/>
        </p:nvSpPr>
        <p:spPr bwMode="auto">
          <a:xfrm rot="-5400000" flipV="1">
            <a:off x="9969243" y="3290146"/>
            <a:ext cx="12036" cy="289965"/>
          </a:xfrm>
          <a:prstGeom prst="line">
            <a:avLst/>
          </a:prstGeom>
          <a:noFill/>
          <a:ln w="28575">
            <a:solidFill>
              <a:srgbClr val="000000"/>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6" name="Line 15">
            <a:extLst>
              <a:ext uri="{FF2B5EF4-FFF2-40B4-BE49-F238E27FC236}">
                <a16:creationId xmlns:a16="http://schemas.microsoft.com/office/drawing/2014/main" id="{2282739B-54DE-4B71-AAF8-AA6E3D206D57}"/>
              </a:ext>
            </a:extLst>
          </p:cNvPr>
          <p:cNvSpPr>
            <a:spLocks noChangeShapeType="1"/>
          </p:cNvSpPr>
          <p:nvPr/>
        </p:nvSpPr>
        <p:spPr bwMode="auto">
          <a:xfrm rot="-5400000" flipH="1" flipV="1">
            <a:off x="10063002" y="4683835"/>
            <a:ext cx="18882" cy="192783"/>
          </a:xfrm>
          <a:prstGeom prst="line">
            <a:avLst/>
          </a:prstGeom>
          <a:noFill/>
          <a:ln w="28575">
            <a:solidFill>
              <a:srgbClr val="000000"/>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7" name="Title 1"/>
          <p:cNvSpPr txBox="1">
            <a:spLocks/>
          </p:cNvSpPr>
          <p:nvPr/>
        </p:nvSpPr>
        <p:spPr>
          <a:xfrm>
            <a:off x="6153425" y="1462157"/>
            <a:ext cx="5932557" cy="1130853"/>
          </a:xfrm>
          <a:prstGeom prst="rect">
            <a:avLst/>
          </a:prstGeom>
          <a:solidFill>
            <a:schemeClr val="accent3">
              <a:lumMod val="20000"/>
              <a:lumOff val="80000"/>
            </a:schemeClr>
          </a:solidFill>
        </p:spPr>
        <p:txBody>
          <a:bodyP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latin typeface="+mn-lt"/>
              </a:rPr>
              <a:t>One of the youth ( the name is not mentioned) wants to join to extremist groups somewhere in Somalia although his family doesn’t want him to a be a member of extremist groups because he maybe killed or targeted by the government forces and family can be at risk.</a:t>
            </a:r>
          </a:p>
        </p:txBody>
      </p:sp>
    </p:spTree>
    <p:extLst>
      <p:ext uri="{BB962C8B-B14F-4D97-AF65-F5344CB8AC3E}">
        <p14:creationId xmlns:p14="http://schemas.microsoft.com/office/powerpoint/2010/main" val="223307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127052"/>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85287" y="1005092"/>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96526" y="1005091"/>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7" y="10231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287678"/>
            <a:ext cx="904973" cy="570322"/>
          </a:xfrm>
          <a:prstGeom prst="rect">
            <a:avLst/>
          </a:prstGeom>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422" t="873"/>
          <a:stretch/>
        </p:blipFill>
        <p:spPr>
          <a:xfrm>
            <a:off x="5564625" y="1223618"/>
            <a:ext cx="6569949" cy="5022573"/>
          </a:xfrm>
          <a:prstGeom prst="rect">
            <a:avLst/>
          </a:prstGeom>
        </p:spPr>
      </p:pic>
      <p:pic>
        <p:nvPicPr>
          <p:cNvPr id="11" name="Picture 10" descr="C:\Users\User\OneDrive\Desktop\PEACE Fellowship – Rotary\SCI\UPDATED 2022\Report\REPORT\ORGINAL WORK Branch.jpg"/>
          <p:cNvPicPr/>
          <p:nvPr/>
        </p:nvPicPr>
        <p:blipFill rotWithShape="1">
          <a:blip r:embed="rId5" cstate="print">
            <a:grayscl/>
            <a:extLst>
              <a:ext uri="{28A0092B-C50C-407E-A947-70E740481C1C}">
                <a14:useLocalDpi xmlns:a14="http://schemas.microsoft.com/office/drawing/2010/main" val="0"/>
              </a:ext>
            </a:extLst>
          </a:blip>
          <a:srcRect l="17528" r="3344" b="8276"/>
          <a:stretch/>
        </p:blipFill>
        <p:spPr bwMode="auto">
          <a:xfrm>
            <a:off x="9912627" y="2955234"/>
            <a:ext cx="2279373" cy="3242366"/>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D96A5E55-84FE-C541-553E-3DA2EC2EDF93}"/>
              </a:ext>
            </a:extLst>
          </p:cNvPr>
          <p:cNvSpPr txBox="1"/>
          <p:nvPr/>
        </p:nvSpPr>
        <p:spPr>
          <a:xfrm>
            <a:off x="0" y="1194402"/>
            <a:ext cx="5667513" cy="5438284"/>
          </a:xfrm>
          <a:prstGeom prst="rect">
            <a:avLst/>
          </a:prstGeom>
          <a:solidFill>
            <a:schemeClr val="accent2">
              <a:lumMod val="40000"/>
              <a:lumOff val="60000"/>
            </a:schemeClr>
          </a:solidFill>
        </p:spPr>
        <p:txBody>
          <a:bodyPr wrap="square">
            <a:spAutoFit/>
          </a:bodyPr>
          <a:lstStyle/>
          <a:p>
            <a:pPr>
              <a:lnSpc>
                <a:spcPct val="107000"/>
              </a:lnSpc>
              <a:spcAft>
                <a:spcPts val="800"/>
              </a:spcAft>
            </a:pPr>
            <a:r>
              <a:rPr lang="en-US" dirty="0">
                <a:solidFill>
                  <a:srgbClr val="444444"/>
                </a:solidFill>
                <a:ea typeface="Calibri" panose="020F0502020204030204" pitchFamily="34" charset="0"/>
                <a:cs typeface="Times New Roman" panose="02020603050405020304" pitchFamily="18" charset="0"/>
              </a:rPr>
              <a:t>Case Study 2:</a:t>
            </a:r>
          </a:p>
          <a:p>
            <a:pPr>
              <a:lnSpc>
                <a:spcPct val="107000"/>
              </a:lnSpc>
              <a:spcAft>
                <a:spcPts val="800"/>
              </a:spcAft>
            </a:pPr>
            <a:r>
              <a:rPr lang="en-US" dirty="0">
                <a:solidFill>
                  <a:srgbClr val="444444"/>
                </a:solidFill>
                <a:ea typeface="Calibri" panose="020F0502020204030204" pitchFamily="34" charset="0"/>
                <a:cs typeface="Times New Roman" panose="02020603050405020304" pitchFamily="18" charset="0"/>
              </a:rPr>
              <a:t>For more than two decades Somalia is losing many young generation through the process of TAHRIB, which means trafficking or illegal journey to western countries. Youth use this dangerous strategic to escape unemployment, lack of education, conflicts and armed groups.</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err="1">
                <a:solidFill>
                  <a:srgbClr val="444444"/>
                </a:solidFill>
                <a:ea typeface="Calibri" panose="020F0502020204030204" pitchFamily="34" charset="0"/>
                <a:cs typeface="Times New Roman" panose="02020603050405020304" pitchFamily="18" charset="0"/>
              </a:rPr>
              <a:t>Maryan</a:t>
            </a:r>
            <a:r>
              <a:rPr lang="en-US" dirty="0">
                <a:solidFill>
                  <a:srgbClr val="444444"/>
                </a:solidFill>
                <a:ea typeface="Calibri" panose="020F0502020204030204" pitchFamily="34" charset="0"/>
                <a:cs typeface="Times New Roman" panose="02020603050405020304" pitchFamily="18" charset="0"/>
              </a:rPr>
              <a:t>  was one of those youth who had dreams of a good life, education and enjoying basic human rights by reaching western world but where  a lot of them ended up in the sea and desert  by taking a big risk to reach there.</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444444"/>
                </a:solidFill>
                <a:ea typeface="Calibri" panose="020F0502020204030204" pitchFamily="34" charset="0"/>
                <a:cs typeface="Times New Roman" panose="02020603050405020304" pitchFamily="18" charset="0"/>
              </a:rPr>
              <a:t>But, this time, her mindset is not like the one she had before as she had an opportunity to use TOCfE tools to thinking critically, identify the consequences of the negative decision and see the result before the negative action is taken. Instead, she made her decision based on the analysis of information. Imagining the consequences of the actions, she drew  the following Branch.</a:t>
            </a:r>
          </a:p>
        </p:txBody>
      </p:sp>
    </p:spTree>
    <p:extLst>
      <p:ext uri="{BB962C8B-B14F-4D97-AF65-F5344CB8AC3E}">
        <p14:creationId xmlns:p14="http://schemas.microsoft.com/office/powerpoint/2010/main" val="353843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8893" y="41646"/>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38381" y="1198731"/>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49620" y="1198730"/>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7" y="958936"/>
            <a:ext cx="9583553" cy="394134"/>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287678"/>
            <a:ext cx="904973" cy="570322"/>
          </a:xfrm>
          <a:prstGeom prst="rect">
            <a:avLst/>
          </a:prstGeom>
        </p:spPr>
      </p:pic>
      <p:graphicFrame>
        <p:nvGraphicFramePr>
          <p:cNvPr id="4" name="Table 3"/>
          <p:cNvGraphicFramePr>
            <a:graphicFrameLocks noGrp="1"/>
          </p:cNvGraphicFramePr>
          <p:nvPr/>
        </p:nvGraphicFramePr>
        <p:xfrm>
          <a:off x="828676" y="1357740"/>
          <a:ext cx="11327986" cy="5156637"/>
        </p:xfrm>
        <a:graphic>
          <a:graphicData uri="http://schemas.openxmlformats.org/drawingml/2006/table">
            <a:tbl>
              <a:tblPr firstRow="1" firstCol="1" bandRow="1">
                <a:tableStyleId>{5C22544A-7EE6-4342-B048-85BDC9FD1C3A}</a:tableStyleId>
              </a:tblPr>
              <a:tblGrid>
                <a:gridCol w="648461">
                  <a:extLst>
                    <a:ext uri="{9D8B030D-6E8A-4147-A177-3AD203B41FA5}">
                      <a16:colId xmlns:a16="http://schemas.microsoft.com/office/drawing/2014/main" val="20000"/>
                    </a:ext>
                  </a:extLst>
                </a:gridCol>
                <a:gridCol w="4499058">
                  <a:extLst>
                    <a:ext uri="{9D8B030D-6E8A-4147-A177-3AD203B41FA5}">
                      <a16:colId xmlns:a16="http://schemas.microsoft.com/office/drawing/2014/main" val="20001"/>
                    </a:ext>
                  </a:extLst>
                </a:gridCol>
                <a:gridCol w="6180467">
                  <a:extLst>
                    <a:ext uri="{9D8B030D-6E8A-4147-A177-3AD203B41FA5}">
                      <a16:colId xmlns:a16="http://schemas.microsoft.com/office/drawing/2014/main" val="20002"/>
                    </a:ext>
                  </a:extLst>
                </a:gridCol>
              </a:tblGrid>
              <a:tr h="311382">
                <a:tc>
                  <a:txBody>
                    <a:bodyPr/>
                    <a:lstStyle/>
                    <a:p>
                      <a:pPr marL="0" marR="0" algn="l">
                        <a:lnSpc>
                          <a:spcPct val="107000"/>
                        </a:lnSpc>
                        <a:spcBef>
                          <a:spcPts val="0"/>
                        </a:spcBef>
                        <a:spcAft>
                          <a:spcPts val="0"/>
                        </a:spcAft>
                      </a:pPr>
                      <a:r>
                        <a:rPr lang="en-US" sz="1100" dirty="0">
                          <a:effectLst/>
                        </a:rPr>
                        <a:t>No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100" dirty="0">
                          <a:effectLst/>
                        </a:rPr>
                        <a:t>Obstacles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100">
                          <a:effectLst/>
                        </a:rPr>
                        <a:t>Intermediate objectives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311382">
                <a:tc>
                  <a:txBody>
                    <a:bodyPr/>
                    <a:lstStyle/>
                    <a:p>
                      <a:pPr marL="0" marR="0" algn="l">
                        <a:lnSpc>
                          <a:spcPct val="107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We haven’t  mastered about peace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a:effectLst/>
                        </a:rPr>
                        <a:t>Attend workshop / further Peace trainings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597457">
                <a:tc>
                  <a:txBody>
                    <a:bodyPr/>
                    <a:lstStyle/>
                    <a:p>
                      <a:pPr marL="0" marR="0" algn="l">
                        <a:lnSpc>
                          <a:spcPct val="107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Limited facilities to reach more communities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Use internet and social media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11382">
                <a:tc>
                  <a:txBody>
                    <a:bodyPr/>
                    <a:lstStyle/>
                    <a:p>
                      <a:pPr marL="0" marR="0" algn="l">
                        <a:lnSpc>
                          <a:spcPct val="107000"/>
                        </a:lnSpc>
                        <a:spcBef>
                          <a:spcPts val="0"/>
                        </a:spcBef>
                        <a:spcAft>
                          <a:spcPts val="0"/>
                        </a:spcAft>
                      </a:pPr>
                      <a:r>
                        <a:rPr lang="en-US" sz="1100" dirty="0">
                          <a:effectLst/>
                        </a:rPr>
                        <a:t>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a:effectLst/>
                        </a:rPr>
                        <a:t>Vulnerability  to insurgency groups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Limit the popularity, we don’t use logs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11382">
                <a:tc>
                  <a:txBody>
                    <a:bodyPr/>
                    <a:lstStyle/>
                    <a:p>
                      <a:pPr marL="0" marR="0" algn="l">
                        <a:lnSpc>
                          <a:spcPct val="107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a:effectLst/>
                        </a:rPr>
                        <a:t>Lack of youth public spaces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Liaise with universities and learning institutions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877744">
                <a:tc>
                  <a:txBody>
                    <a:bodyPr/>
                    <a:lstStyle/>
                    <a:p>
                      <a:pPr marL="0" marR="0" algn="l">
                        <a:lnSpc>
                          <a:spcPct val="107000"/>
                        </a:lnSpc>
                        <a:spcBef>
                          <a:spcPts val="0"/>
                        </a:spcBef>
                        <a:spcAft>
                          <a:spcPts val="0"/>
                        </a:spcAft>
                      </a:pPr>
                      <a:r>
                        <a:rPr lang="en-US" sz="1100" dirty="0">
                          <a:effectLst/>
                        </a:rPr>
                        <a:t>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Police are not friendly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We collaborate  with local NGOs and Ministry of youth to recognize our peace initiatives and activities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580772">
                <a:tc>
                  <a:txBody>
                    <a:bodyPr/>
                    <a:lstStyle/>
                    <a:p>
                      <a:pPr marL="0" marR="0" algn="l">
                        <a:lnSpc>
                          <a:spcPct val="107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We need time and resources to facilitates our peace activities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We meet once a month to update and work  at weekends to volunteer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637182">
                <a:tc>
                  <a:txBody>
                    <a:bodyPr/>
                    <a:lstStyle/>
                    <a:p>
                      <a:pPr marL="0" marR="0" algn="l">
                        <a:lnSpc>
                          <a:spcPct val="107000"/>
                        </a:lnSpc>
                        <a:spcBef>
                          <a:spcPts val="0"/>
                        </a:spcBef>
                        <a:spcAft>
                          <a:spcPts val="0"/>
                        </a:spcAft>
                      </a:pPr>
                      <a:r>
                        <a:rPr lang="en-US"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a:effectLst/>
                        </a:rPr>
                        <a:t>We need more skills and capacity building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Use TOC for education and request more training for the peace fellow, TOC Practitioners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637182">
                <a:tc>
                  <a:txBody>
                    <a:bodyPr/>
                    <a:lstStyle/>
                    <a:p>
                      <a:pPr marL="0" marR="0" algn="l">
                        <a:lnSpc>
                          <a:spcPct val="107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a:effectLst/>
                        </a:rPr>
                        <a:t>Communities may not listen to us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Prepare to show them the positive changes for peace initiative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580772">
                <a:tc>
                  <a:txBody>
                    <a:bodyPr/>
                    <a:lstStyle/>
                    <a:p>
                      <a:pPr marL="0" marR="0" algn="l">
                        <a:lnSpc>
                          <a:spcPct val="107000"/>
                        </a:lnSpc>
                        <a:spcBef>
                          <a:spcPts val="0"/>
                        </a:spcBef>
                        <a:spcAft>
                          <a:spcPts val="0"/>
                        </a:spcAft>
                      </a:pPr>
                      <a:r>
                        <a:rPr lang="en-US" sz="1100">
                          <a:effectLst/>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a:effectLst/>
                        </a:rPr>
                        <a:t>Adults are not tending to listen our peace initiatives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rPr>
                        <a:t>We can start to visit schools and engages peers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bl>
          </a:graphicData>
        </a:graphic>
      </p:graphicFrame>
      <p:sp>
        <p:nvSpPr>
          <p:cNvPr id="2" name="TextBox 1">
            <a:extLst>
              <a:ext uri="{FF2B5EF4-FFF2-40B4-BE49-F238E27FC236}">
                <a16:creationId xmlns:a16="http://schemas.microsoft.com/office/drawing/2014/main" id="{92BAFBC7-6135-9538-7334-E2B238BB4782}"/>
              </a:ext>
            </a:extLst>
          </p:cNvPr>
          <p:cNvSpPr txBox="1"/>
          <p:nvPr/>
        </p:nvSpPr>
        <p:spPr>
          <a:xfrm>
            <a:off x="4120315" y="1014064"/>
            <a:ext cx="4276725" cy="461665"/>
          </a:xfrm>
          <a:prstGeom prst="rect">
            <a:avLst/>
          </a:prstGeom>
          <a:noFill/>
        </p:spPr>
        <p:txBody>
          <a:bodyPr wrap="square" rtlCol="0">
            <a:spAutoFit/>
          </a:bodyPr>
          <a:lstStyle/>
          <a:p>
            <a:r>
              <a:rPr lang="en-US" sz="2400" dirty="0">
                <a:solidFill>
                  <a:schemeClr val="bg1"/>
                </a:solidFill>
              </a:rPr>
              <a:t>Target:  To Become Peace Agents</a:t>
            </a:r>
          </a:p>
        </p:txBody>
      </p:sp>
    </p:spTree>
    <p:extLst>
      <p:ext uri="{BB962C8B-B14F-4D97-AF65-F5344CB8AC3E}">
        <p14:creationId xmlns:p14="http://schemas.microsoft.com/office/powerpoint/2010/main" val="275591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127052"/>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85287" y="1005092"/>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96526" y="1005091"/>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7" y="10231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287678"/>
            <a:ext cx="904973" cy="570322"/>
          </a:xfrm>
          <a:prstGeom prst="rect">
            <a:avLst/>
          </a:prstGeom>
        </p:spPr>
      </p:pic>
      <p:sp>
        <p:nvSpPr>
          <p:cNvPr id="12" name="TextBox 11"/>
          <p:cNvSpPr txBox="1"/>
          <p:nvPr/>
        </p:nvSpPr>
        <p:spPr>
          <a:xfrm>
            <a:off x="2447699" y="1164214"/>
            <a:ext cx="4943700" cy="461665"/>
          </a:xfrm>
          <a:prstGeom prst="rect">
            <a:avLst/>
          </a:prstGeom>
          <a:solidFill>
            <a:schemeClr val="accent2"/>
          </a:solidFill>
        </p:spPr>
        <p:txBody>
          <a:bodyPr wrap="square" rtlCol="0">
            <a:spAutoFit/>
          </a:bodyPr>
          <a:lstStyle/>
          <a:p>
            <a:r>
              <a:rPr lang="en-US" sz="2400" dirty="0"/>
              <a:t>Conclusion and Recommendation</a:t>
            </a:r>
          </a:p>
        </p:txBody>
      </p:sp>
      <p:sp>
        <p:nvSpPr>
          <p:cNvPr id="13" name="Rectangle 12"/>
          <p:cNvSpPr/>
          <p:nvPr/>
        </p:nvSpPr>
        <p:spPr>
          <a:xfrm>
            <a:off x="1122017" y="1830351"/>
            <a:ext cx="11057952" cy="1477328"/>
          </a:xfrm>
          <a:prstGeom prst="rect">
            <a:avLst/>
          </a:prstGeom>
          <a:solidFill>
            <a:schemeClr val="accent4">
              <a:lumMod val="40000"/>
              <a:lumOff val="60000"/>
            </a:schemeClr>
          </a:solidFill>
        </p:spPr>
        <p:txBody>
          <a:bodyPr wrap="square">
            <a:spAutoFit/>
          </a:bodyPr>
          <a:lstStyle/>
          <a:p>
            <a:pPr marL="285750" indent="-285750">
              <a:buFont typeface="Arial" panose="020B0604020202020204" pitchFamily="34" charset="0"/>
              <a:buChar char="•"/>
            </a:pPr>
            <a:r>
              <a:rPr lang="en-US" dirty="0"/>
              <a:t>The </a:t>
            </a:r>
            <a:r>
              <a:rPr lang="en-US" dirty="0" err="1"/>
              <a:t>TOCfE</a:t>
            </a:r>
            <a:r>
              <a:rPr lang="en-US" dirty="0"/>
              <a:t> tools guide the practitioners through the decision-making process of problem structuring, identification of barriers to be overcome, solution building and implementation of the solution. </a:t>
            </a:r>
          </a:p>
          <a:p>
            <a:pPr marL="285750" indent="-285750">
              <a:buFont typeface="Arial" panose="020B0604020202020204" pitchFamily="34" charset="0"/>
              <a:buChar char="•"/>
            </a:pPr>
            <a:r>
              <a:rPr lang="en-US" dirty="0"/>
              <a:t>The participants of the initiatives demonstrated the best usage of the TOC tools on identification of the cause of radicalization and ways to overcome the drivers of youth to armed groups. </a:t>
            </a:r>
          </a:p>
          <a:p>
            <a:endParaRPr lang="en-US" dirty="0"/>
          </a:p>
        </p:txBody>
      </p:sp>
      <p:sp>
        <p:nvSpPr>
          <p:cNvPr id="14" name="Rectangle 13"/>
          <p:cNvSpPr/>
          <p:nvPr/>
        </p:nvSpPr>
        <p:spPr>
          <a:xfrm>
            <a:off x="1621183" y="3582765"/>
            <a:ext cx="10455965" cy="2585323"/>
          </a:xfrm>
          <a:prstGeom prst="rect">
            <a:avLst/>
          </a:prstGeom>
          <a:solidFill>
            <a:schemeClr val="accent6">
              <a:lumMod val="60000"/>
              <a:lumOff val="40000"/>
            </a:schemeClr>
          </a:solidFill>
        </p:spPr>
        <p:txBody>
          <a:bodyPr wrap="square">
            <a:spAutoFit/>
          </a:bodyPr>
          <a:lstStyle/>
          <a:p>
            <a:pPr marL="285750" indent="-285750">
              <a:buFont typeface="Arial" panose="020B0604020202020204" pitchFamily="34" charset="0"/>
              <a:buChar char="•"/>
            </a:pPr>
            <a:r>
              <a:rPr lang="en-US" dirty="0">
                <a:solidFill>
                  <a:srgbClr val="141412"/>
                </a:solidFill>
                <a:ea typeface="Calibri" panose="020F0502020204030204" pitchFamily="34" charset="0"/>
              </a:rPr>
              <a:t>To extend the inclusion of </a:t>
            </a:r>
            <a:r>
              <a:rPr lang="en-US" dirty="0" err="1">
                <a:solidFill>
                  <a:srgbClr val="141412"/>
                </a:solidFill>
                <a:ea typeface="Calibri" panose="020F0502020204030204" pitchFamily="34" charset="0"/>
              </a:rPr>
              <a:t>TOCfE</a:t>
            </a:r>
            <a:r>
              <a:rPr lang="en-US" dirty="0">
                <a:solidFill>
                  <a:srgbClr val="141412"/>
                </a:solidFill>
                <a:ea typeface="Calibri" panose="020F0502020204030204" pitchFamily="34" charset="0"/>
              </a:rPr>
              <a:t> in modules taught for Rotary peace fellows program that would provide peace fellows ability to apply </a:t>
            </a:r>
            <a:r>
              <a:rPr lang="en-US" dirty="0" err="1">
                <a:solidFill>
                  <a:srgbClr val="141412"/>
                </a:solidFill>
                <a:ea typeface="Calibri" panose="020F0502020204030204" pitchFamily="34" charset="0"/>
              </a:rPr>
              <a:t>TOCfE</a:t>
            </a:r>
            <a:r>
              <a:rPr lang="en-US" dirty="0">
                <a:solidFill>
                  <a:srgbClr val="141412"/>
                </a:solidFill>
                <a:ea typeface="Calibri" panose="020F0502020204030204" pitchFamily="34" charset="0"/>
              </a:rPr>
              <a:t> tools in their peace initiatives.</a:t>
            </a:r>
            <a:r>
              <a:rPr lang="en-US" dirty="0">
                <a:ea typeface="Calibri" panose="020F0502020204030204" pitchFamily="34" charset="0"/>
              </a:rPr>
              <a:t> </a:t>
            </a:r>
          </a:p>
          <a:p>
            <a:pPr marL="285750" indent="-285750">
              <a:buFont typeface="Arial" panose="020B0604020202020204" pitchFamily="34" charset="0"/>
              <a:buChar char="•"/>
            </a:pPr>
            <a:r>
              <a:rPr lang="en-US" dirty="0">
                <a:ea typeface="Calibri" panose="020F0502020204030204" pitchFamily="34" charset="0"/>
              </a:rPr>
              <a:t>To allocate resources and funds for the SCI implementations </a:t>
            </a:r>
          </a:p>
          <a:p>
            <a:endParaRPr lang="en-US" dirty="0">
              <a:ea typeface="Calibri" panose="020F0502020204030204" pitchFamily="34" charset="0"/>
            </a:endParaRPr>
          </a:p>
          <a:p>
            <a:pPr marL="285750" indent="-285750">
              <a:buFont typeface="Arial" panose="020B0604020202020204" pitchFamily="34" charset="0"/>
              <a:buChar char="•"/>
            </a:pPr>
            <a:r>
              <a:rPr lang="en-US" dirty="0"/>
              <a:t>Since the problem of youth radicalization and gang warfare is becoming more a universal concern and, given the success of this initiative, it is recommended that there be more investment in youth engagement and soft skills not only to prevent youth radicalization but also to empower them with tools and the will to unleash their potential as peace agents now and in the future</a:t>
            </a:r>
            <a:endParaRPr lang="en-US" dirty="0">
              <a:ea typeface="Calibri" panose="020F0502020204030204" pitchFamily="34" charset="0"/>
            </a:endParaRPr>
          </a:p>
          <a:p>
            <a:endParaRPr lang="en-US" dirty="0"/>
          </a:p>
        </p:txBody>
      </p:sp>
      <p:sp>
        <p:nvSpPr>
          <p:cNvPr id="15" name="Freeform 14"/>
          <p:cNvSpPr/>
          <p:nvPr/>
        </p:nvSpPr>
        <p:spPr>
          <a:xfrm>
            <a:off x="-169790" y="1157356"/>
            <a:ext cx="1722967" cy="755287"/>
          </a:xfrm>
          <a:custGeom>
            <a:avLst/>
            <a:gdLst>
              <a:gd name="connsiteX0" fmla="*/ 62609 w 531840"/>
              <a:gd name="connsiteY0" fmla="*/ 0 h 1197142"/>
              <a:gd name="connsiteX1" fmla="*/ 62609 w 531840"/>
              <a:gd name="connsiteY1" fmla="*/ 0 h 1197142"/>
              <a:gd name="connsiteX2" fmla="*/ 32530 w 531840"/>
              <a:gd name="connsiteY2" fmla="*/ 84221 h 1197142"/>
              <a:gd name="connsiteX3" fmla="*/ 14482 w 531840"/>
              <a:gd name="connsiteY3" fmla="*/ 120316 h 1197142"/>
              <a:gd name="connsiteX4" fmla="*/ 2451 w 531840"/>
              <a:gd name="connsiteY4" fmla="*/ 150395 h 1197142"/>
              <a:gd name="connsiteX5" fmla="*/ 20498 w 531840"/>
              <a:gd name="connsiteY5" fmla="*/ 463216 h 1197142"/>
              <a:gd name="connsiteX6" fmla="*/ 44561 w 531840"/>
              <a:gd name="connsiteY6" fmla="*/ 505327 h 1197142"/>
              <a:gd name="connsiteX7" fmla="*/ 56593 w 531840"/>
              <a:gd name="connsiteY7" fmla="*/ 529390 h 1197142"/>
              <a:gd name="connsiteX8" fmla="*/ 62609 w 531840"/>
              <a:gd name="connsiteY8" fmla="*/ 589548 h 1197142"/>
              <a:gd name="connsiteX9" fmla="*/ 74640 w 531840"/>
              <a:gd name="connsiteY9" fmla="*/ 643690 h 1197142"/>
              <a:gd name="connsiteX10" fmla="*/ 98703 w 531840"/>
              <a:gd name="connsiteY10" fmla="*/ 842211 h 1197142"/>
              <a:gd name="connsiteX11" fmla="*/ 116751 w 531840"/>
              <a:gd name="connsiteY11" fmla="*/ 962527 h 1197142"/>
              <a:gd name="connsiteX12" fmla="*/ 128782 w 531840"/>
              <a:gd name="connsiteY12" fmla="*/ 986590 h 1197142"/>
              <a:gd name="connsiteX13" fmla="*/ 158861 w 531840"/>
              <a:gd name="connsiteY13" fmla="*/ 1028700 h 1197142"/>
              <a:gd name="connsiteX14" fmla="*/ 170893 w 531840"/>
              <a:gd name="connsiteY14" fmla="*/ 1046748 h 1197142"/>
              <a:gd name="connsiteX15" fmla="*/ 182924 w 531840"/>
              <a:gd name="connsiteY15" fmla="*/ 1070811 h 1197142"/>
              <a:gd name="connsiteX16" fmla="*/ 200972 w 531840"/>
              <a:gd name="connsiteY16" fmla="*/ 1076827 h 1197142"/>
              <a:gd name="connsiteX17" fmla="*/ 213003 w 531840"/>
              <a:gd name="connsiteY17" fmla="*/ 1100890 h 1197142"/>
              <a:gd name="connsiteX18" fmla="*/ 267145 w 531840"/>
              <a:gd name="connsiteY18" fmla="*/ 1143000 h 1197142"/>
              <a:gd name="connsiteX19" fmla="*/ 273161 w 531840"/>
              <a:gd name="connsiteY19" fmla="*/ 1161048 h 1197142"/>
              <a:gd name="connsiteX20" fmla="*/ 327303 w 531840"/>
              <a:gd name="connsiteY20" fmla="*/ 1185111 h 1197142"/>
              <a:gd name="connsiteX21" fmla="*/ 387461 w 531840"/>
              <a:gd name="connsiteY21" fmla="*/ 1197142 h 1197142"/>
              <a:gd name="connsiteX22" fmla="*/ 531840 w 531840"/>
              <a:gd name="connsiteY22" fmla="*/ 18048 h 119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1840" h="1197142">
                <a:moveTo>
                  <a:pt x="62609" y="0"/>
                </a:moveTo>
                <a:lnTo>
                  <a:pt x="62609" y="0"/>
                </a:lnTo>
                <a:cubicBezTo>
                  <a:pt x="52583" y="28074"/>
                  <a:pt x="43601" y="56543"/>
                  <a:pt x="32530" y="84221"/>
                </a:cubicBezTo>
                <a:cubicBezTo>
                  <a:pt x="27534" y="96711"/>
                  <a:pt x="20048" y="108070"/>
                  <a:pt x="14482" y="120316"/>
                </a:cubicBezTo>
                <a:cubicBezTo>
                  <a:pt x="10014" y="130147"/>
                  <a:pt x="6461" y="140369"/>
                  <a:pt x="2451" y="150395"/>
                </a:cubicBezTo>
                <a:cubicBezTo>
                  <a:pt x="4490" y="240110"/>
                  <a:pt x="-12124" y="365353"/>
                  <a:pt x="20498" y="463216"/>
                </a:cubicBezTo>
                <a:cubicBezTo>
                  <a:pt x="27767" y="485024"/>
                  <a:pt x="34003" y="486849"/>
                  <a:pt x="44561" y="505327"/>
                </a:cubicBezTo>
                <a:cubicBezTo>
                  <a:pt x="49010" y="513113"/>
                  <a:pt x="52582" y="521369"/>
                  <a:pt x="56593" y="529390"/>
                </a:cubicBezTo>
                <a:cubicBezTo>
                  <a:pt x="58598" y="549443"/>
                  <a:pt x="59466" y="569642"/>
                  <a:pt x="62609" y="589548"/>
                </a:cubicBezTo>
                <a:cubicBezTo>
                  <a:pt x="65492" y="607809"/>
                  <a:pt x="72541" y="625322"/>
                  <a:pt x="74640" y="643690"/>
                </a:cubicBezTo>
                <a:cubicBezTo>
                  <a:pt x="98437" y="851918"/>
                  <a:pt x="69335" y="739418"/>
                  <a:pt x="98703" y="842211"/>
                </a:cubicBezTo>
                <a:cubicBezTo>
                  <a:pt x="103119" y="886370"/>
                  <a:pt x="104455" y="919491"/>
                  <a:pt x="116751" y="962527"/>
                </a:cubicBezTo>
                <a:cubicBezTo>
                  <a:pt x="119215" y="971150"/>
                  <a:pt x="125140" y="978395"/>
                  <a:pt x="128782" y="986590"/>
                </a:cubicBezTo>
                <a:cubicBezTo>
                  <a:pt x="145822" y="1024930"/>
                  <a:pt x="130274" y="1009642"/>
                  <a:pt x="158861" y="1028700"/>
                </a:cubicBezTo>
                <a:cubicBezTo>
                  <a:pt x="162872" y="1034716"/>
                  <a:pt x="167306" y="1040470"/>
                  <a:pt x="170893" y="1046748"/>
                </a:cubicBezTo>
                <a:cubicBezTo>
                  <a:pt x="175342" y="1054534"/>
                  <a:pt x="176583" y="1064470"/>
                  <a:pt x="182924" y="1070811"/>
                </a:cubicBezTo>
                <a:cubicBezTo>
                  <a:pt x="187408" y="1075295"/>
                  <a:pt x="194956" y="1074822"/>
                  <a:pt x="200972" y="1076827"/>
                </a:cubicBezTo>
                <a:cubicBezTo>
                  <a:pt x="204982" y="1084848"/>
                  <a:pt x="207497" y="1093811"/>
                  <a:pt x="213003" y="1100890"/>
                </a:cubicBezTo>
                <a:cubicBezTo>
                  <a:pt x="236179" y="1130689"/>
                  <a:pt x="238775" y="1128816"/>
                  <a:pt x="267145" y="1143000"/>
                </a:cubicBezTo>
                <a:cubicBezTo>
                  <a:pt x="269150" y="1149016"/>
                  <a:pt x="268677" y="1156564"/>
                  <a:pt x="273161" y="1161048"/>
                </a:cubicBezTo>
                <a:cubicBezTo>
                  <a:pt x="278090" y="1165977"/>
                  <a:pt x="323569" y="1184115"/>
                  <a:pt x="327303" y="1185111"/>
                </a:cubicBezTo>
                <a:cubicBezTo>
                  <a:pt x="347062" y="1190380"/>
                  <a:pt x="387461" y="1197142"/>
                  <a:pt x="387461" y="1197142"/>
                </a:cubicBezTo>
                <a:lnTo>
                  <a:pt x="531840" y="18048"/>
                </a:lnTo>
              </a:path>
            </a:pathLst>
          </a:cu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4">
                    <a:lumMod val="60000"/>
                    <a:lumOff val="40000"/>
                  </a:schemeClr>
                </a:solidFill>
              </a:rPr>
              <a:t>Conclusion</a:t>
            </a:r>
            <a:r>
              <a:rPr lang="en-US" dirty="0"/>
              <a:t> </a:t>
            </a:r>
          </a:p>
        </p:txBody>
      </p:sp>
      <p:sp>
        <p:nvSpPr>
          <p:cNvPr id="16" name="Freeform 15"/>
          <p:cNvSpPr/>
          <p:nvPr/>
        </p:nvSpPr>
        <p:spPr>
          <a:xfrm>
            <a:off x="0" y="3582503"/>
            <a:ext cx="1824383" cy="1621184"/>
          </a:xfrm>
          <a:custGeom>
            <a:avLst/>
            <a:gdLst>
              <a:gd name="connsiteX0" fmla="*/ 62609 w 531840"/>
              <a:gd name="connsiteY0" fmla="*/ 0 h 1197142"/>
              <a:gd name="connsiteX1" fmla="*/ 62609 w 531840"/>
              <a:gd name="connsiteY1" fmla="*/ 0 h 1197142"/>
              <a:gd name="connsiteX2" fmla="*/ 32530 w 531840"/>
              <a:gd name="connsiteY2" fmla="*/ 84221 h 1197142"/>
              <a:gd name="connsiteX3" fmla="*/ 14482 w 531840"/>
              <a:gd name="connsiteY3" fmla="*/ 120316 h 1197142"/>
              <a:gd name="connsiteX4" fmla="*/ 2451 w 531840"/>
              <a:gd name="connsiteY4" fmla="*/ 150395 h 1197142"/>
              <a:gd name="connsiteX5" fmla="*/ 20498 w 531840"/>
              <a:gd name="connsiteY5" fmla="*/ 463216 h 1197142"/>
              <a:gd name="connsiteX6" fmla="*/ 44561 w 531840"/>
              <a:gd name="connsiteY6" fmla="*/ 505327 h 1197142"/>
              <a:gd name="connsiteX7" fmla="*/ 56593 w 531840"/>
              <a:gd name="connsiteY7" fmla="*/ 529390 h 1197142"/>
              <a:gd name="connsiteX8" fmla="*/ 62609 w 531840"/>
              <a:gd name="connsiteY8" fmla="*/ 589548 h 1197142"/>
              <a:gd name="connsiteX9" fmla="*/ 74640 w 531840"/>
              <a:gd name="connsiteY9" fmla="*/ 643690 h 1197142"/>
              <a:gd name="connsiteX10" fmla="*/ 98703 w 531840"/>
              <a:gd name="connsiteY10" fmla="*/ 842211 h 1197142"/>
              <a:gd name="connsiteX11" fmla="*/ 116751 w 531840"/>
              <a:gd name="connsiteY11" fmla="*/ 962527 h 1197142"/>
              <a:gd name="connsiteX12" fmla="*/ 128782 w 531840"/>
              <a:gd name="connsiteY12" fmla="*/ 986590 h 1197142"/>
              <a:gd name="connsiteX13" fmla="*/ 158861 w 531840"/>
              <a:gd name="connsiteY13" fmla="*/ 1028700 h 1197142"/>
              <a:gd name="connsiteX14" fmla="*/ 170893 w 531840"/>
              <a:gd name="connsiteY14" fmla="*/ 1046748 h 1197142"/>
              <a:gd name="connsiteX15" fmla="*/ 182924 w 531840"/>
              <a:gd name="connsiteY15" fmla="*/ 1070811 h 1197142"/>
              <a:gd name="connsiteX16" fmla="*/ 200972 w 531840"/>
              <a:gd name="connsiteY16" fmla="*/ 1076827 h 1197142"/>
              <a:gd name="connsiteX17" fmla="*/ 213003 w 531840"/>
              <a:gd name="connsiteY17" fmla="*/ 1100890 h 1197142"/>
              <a:gd name="connsiteX18" fmla="*/ 267145 w 531840"/>
              <a:gd name="connsiteY18" fmla="*/ 1143000 h 1197142"/>
              <a:gd name="connsiteX19" fmla="*/ 273161 w 531840"/>
              <a:gd name="connsiteY19" fmla="*/ 1161048 h 1197142"/>
              <a:gd name="connsiteX20" fmla="*/ 327303 w 531840"/>
              <a:gd name="connsiteY20" fmla="*/ 1185111 h 1197142"/>
              <a:gd name="connsiteX21" fmla="*/ 387461 w 531840"/>
              <a:gd name="connsiteY21" fmla="*/ 1197142 h 1197142"/>
              <a:gd name="connsiteX22" fmla="*/ 531840 w 531840"/>
              <a:gd name="connsiteY22" fmla="*/ 18048 h 119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1840" h="1197142">
                <a:moveTo>
                  <a:pt x="62609" y="0"/>
                </a:moveTo>
                <a:lnTo>
                  <a:pt x="62609" y="0"/>
                </a:lnTo>
                <a:cubicBezTo>
                  <a:pt x="52583" y="28074"/>
                  <a:pt x="43601" y="56543"/>
                  <a:pt x="32530" y="84221"/>
                </a:cubicBezTo>
                <a:cubicBezTo>
                  <a:pt x="27534" y="96711"/>
                  <a:pt x="20048" y="108070"/>
                  <a:pt x="14482" y="120316"/>
                </a:cubicBezTo>
                <a:cubicBezTo>
                  <a:pt x="10014" y="130147"/>
                  <a:pt x="6461" y="140369"/>
                  <a:pt x="2451" y="150395"/>
                </a:cubicBezTo>
                <a:cubicBezTo>
                  <a:pt x="4490" y="240110"/>
                  <a:pt x="-12124" y="365353"/>
                  <a:pt x="20498" y="463216"/>
                </a:cubicBezTo>
                <a:cubicBezTo>
                  <a:pt x="27767" y="485024"/>
                  <a:pt x="34003" y="486849"/>
                  <a:pt x="44561" y="505327"/>
                </a:cubicBezTo>
                <a:cubicBezTo>
                  <a:pt x="49010" y="513113"/>
                  <a:pt x="52582" y="521369"/>
                  <a:pt x="56593" y="529390"/>
                </a:cubicBezTo>
                <a:cubicBezTo>
                  <a:pt x="58598" y="549443"/>
                  <a:pt x="59466" y="569642"/>
                  <a:pt x="62609" y="589548"/>
                </a:cubicBezTo>
                <a:cubicBezTo>
                  <a:pt x="65492" y="607809"/>
                  <a:pt x="72541" y="625322"/>
                  <a:pt x="74640" y="643690"/>
                </a:cubicBezTo>
                <a:cubicBezTo>
                  <a:pt x="98437" y="851918"/>
                  <a:pt x="69335" y="739418"/>
                  <a:pt x="98703" y="842211"/>
                </a:cubicBezTo>
                <a:cubicBezTo>
                  <a:pt x="103119" y="886370"/>
                  <a:pt x="104455" y="919491"/>
                  <a:pt x="116751" y="962527"/>
                </a:cubicBezTo>
                <a:cubicBezTo>
                  <a:pt x="119215" y="971150"/>
                  <a:pt x="125140" y="978395"/>
                  <a:pt x="128782" y="986590"/>
                </a:cubicBezTo>
                <a:cubicBezTo>
                  <a:pt x="145822" y="1024930"/>
                  <a:pt x="130274" y="1009642"/>
                  <a:pt x="158861" y="1028700"/>
                </a:cubicBezTo>
                <a:cubicBezTo>
                  <a:pt x="162872" y="1034716"/>
                  <a:pt x="167306" y="1040470"/>
                  <a:pt x="170893" y="1046748"/>
                </a:cubicBezTo>
                <a:cubicBezTo>
                  <a:pt x="175342" y="1054534"/>
                  <a:pt x="176583" y="1064470"/>
                  <a:pt x="182924" y="1070811"/>
                </a:cubicBezTo>
                <a:cubicBezTo>
                  <a:pt x="187408" y="1075295"/>
                  <a:pt x="194956" y="1074822"/>
                  <a:pt x="200972" y="1076827"/>
                </a:cubicBezTo>
                <a:cubicBezTo>
                  <a:pt x="204982" y="1084848"/>
                  <a:pt x="207497" y="1093811"/>
                  <a:pt x="213003" y="1100890"/>
                </a:cubicBezTo>
                <a:cubicBezTo>
                  <a:pt x="236179" y="1130689"/>
                  <a:pt x="238775" y="1128816"/>
                  <a:pt x="267145" y="1143000"/>
                </a:cubicBezTo>
                <a:cubicBezTo>
                  <a:pt x="269150" y="1149016"/>
                  <a:pt x="268677" y="1156564"/>
                  <a:pt x="273161" y="1161048"/>
                </a:cubicBezTo>
                <a:cubicBezTo>
                  <a:pt x="278090" y="1165977"/>
                  <a:pt x="323569" y="1184115"/>
                  <a:pt x="327303" y="1185111"/>
                </a:cubicBezTo>
                <a:cubicBezTo>
                  <a:pt x="347062" y="1190380"/>
                  <a:pt x="387461" y="1197142"/>
                  <a:pt x="387461" y="1197142"/>
                </a:cubicBezTo>
                <a:lnTo>
                  <a:pt x="531840" y="18048"/>
                </a:lnTo>
              </a:path>
            </a:pathLst>
          </a:custGeom>
          <a:solidFill>
            <a:schemeClr val="tx2">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6"/>
                </a:solidFill>
              </a:rPr>
              <a:t>Recommend</a:t>
            </a:r>
            <a:r>
              <a:rPr lang="en-US" dirty="0"/>
              <a:t> </a:t>
            </a:r>
          </a:p>
        </p:txBody>
      </p:sp>
    </p:spTree>
    <p:extLst>
      <p:ext uri="{BB962C8B-B14F-4D97-AF65-F5344CB8AC3E}">
        <p14:creationId xmlns:p14="http://schemas.microsoft.com/office/powerpoint/2010/main" val="203592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127052"/>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85287" y="1005092"/>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96526" y="1005091"/>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7" y="10231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1" y="6287678"/>
            <a:ext cx="904973" cy="570322"/>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3072" y="1205946"/>
            <a:ext cx="6154187" cy="4395306"/>
          </a:xfrm>
          <a:prstGeom prst="rect">
            <a:avLst/>
          </a:prstGeom>
        </p:spPr>
      </p:pic>
      <p:sp>
        <p:nvSpPr>
          <p:cNvPr id="19" name="Rectangle 18"/>
          <p:cNvSpPr/>
          <p:nvPr/>
        </p:nvSpPr>
        <p:spPr>
          <a:xfrm>
            <a:off x="779524" y="2880508"/>
            <a:ext cx="5192789" cy="3170099"/>
          </a:xfrm>
          <a:prstGeom prst="rect">
            <a:avLst/>
          </a:prstGeom>
          <a:solidFill>
            <a:schemeClr val="accent1">
              <a:lumMod val="60000"/>
              <a:lumOff val="40000"/>
            </a:schemeClr>
          </a:solidFill>
        </p:spPr>
        <p:txBody>
          <a:bodyPr wrap="square">
            <a:spAutoFit/>
          </a:bodyPr>
          <a:lstStyle/>
          <a:p>
            <a:pPr marL="285750" indent="-285750">
              <a:buFont typeface="Arial" panose="020B0604020202020204" pitchFamily="34" charset="0"/>
              <a:buChar char="•"/>
            </a:pPr>
            <a:r>
              <a:rPr lang="en-US" sz="2000" dirty="0">
                <a:ea typeface="Calibri" panose="020F0502020204030204" pitchFamily="34" charset="0"/>
              </a:rPr>
              <a:t>The SCI Participants have formed a volunteer network to continue and train other peers for peace building and conflict resolution using theory of constrains tools and to continue spreading the culture of peace after the end of the initiatives.</a:t>
            </a:r>
            <a:r>
              <a:rPr lang="en-US" sz="2000" dirty="0"/>
              <a:t> </a:t>
            </a:r>
          </a:p>
          <a:p>
            <a:endParaRPr lang="en-US" sz="2000" dirty="0"/>
          </a:p>
          <a:p>
            <a:pPr marL="285750" indent="-285750">
              <a:buFont typeface="Arial" panose="020B0604020202020204" pitchFamily="34" charset="0"/>
              <a:buChar char="•"/>
            </a:pPr>
            <a:r>
              <a:rPr lang="en-US" sz="2000" dirty="0"/>
              <a:t>Reducing youth radicalization enhances peace and security in the country and neighboring countries.</a:t>
            </a:r>
          </a:p>
        </p:txBody>
      </p:sp>
      <p:sp>
        <p:nvSpPr>
          <p:cNvPr id="20" name="Freeform 19"/>
          <p:cNvSpPr/>
          <p:nvPr/>
        </p:nvSpPr>
        <p:spPr>
          <a:xfrm flipH="1">
            <a:off x="608721" y="1347305"/>
            <a:ext cx="3331591" cy="1360556"/>
          </a:xfrm>
          <a:custGeom>
            <a:avLst/>
            <a:gdLst>
              <a:gd name="connsiteX0" fmla="*/ 62609 w 531840"/>
              <a:gd name="connsiteY0" fmla="*/ 0 h 1197142"/>
              <a:gd name="connsiteX1" fmla="*/ 62609 w 531840"/>
              <a:gd name="connsiteY1" fmla="*/ 0 h 1197142"/>
              <a:gd name="connsiteX2" fmla="*/ 32530 w 531840"/>
              <a:gd name="connsiteY2" fmla="*/ 84221 h 1197142"/>
              <a:gd name="connsiteX3" fmla="*/ 14482 w 531840"/>
              <a:gd name="connsiteY3" fmla="*/ 120316 h 1197142"/>
              <a:gd name="connsiteX4" fmla="*/ 2451 w 531840"/>
              <a:gd name="connsiteY4" fmla="*/ 150395 h 1197142"/>
              <a:gd name="connsiteX5" fmla="*/ 20498 w 531840"/>
              <a:gd name="connsiteY5" fmla="*/ 463216 h 1197142"/>
              <a:gd name="connsiteX6" fmla="*/ 44561 w 531840"/>
              <a:gd name="connsiteY6" fmla="*/ 505327 h 1197142"/>
              <a:gd name="connsiteX7" fmla="*/ 56593 w 531840"/>
              <a:gd name="connsiteY7" fmla="*/ 529390 h 1197142"/>
              <a:gd name="connsiteX8" fmla="*/ 62609 w 531840"/>
              <a:gd name="connsiteY8" fmla="*/ 589548 h 1197142"/>
              <a:gd name="connsiteX9" fmla="*/ 74640 w 531840"/>
              <a:gd name="connsiteY9" fmla="*/ 643690 h 1197142"/>
              <a:gd name="connsiteX10" fmla="*/ 98703 w 531840"/>
              <a:gd name="connsiteY10" fmla="*/ 842211 h 1197142"/>
              <a:gd name="connsiteX11" fmla="*/ 116751 w 531840"/>
              <a:gd name="connsiteY11" fmla="*/ 962527 h 1197142"/>
              <a:gd name="connsiteX12" fmla="*/ 128782 w 531840"/>
              <a:gd name="connsiteY12" fmla="*/ 986590 h 1197142"/>
              <a:gd name="connsiteX13" fmla="*/ 158861 w 531840"/>
              <a:gd name="connsiteY13" fmla="*/ 1028700 h 1197142"/>
              <a:gd name="connsiteX14" fmla="*/ 170893 w 531840"/>
              <a:gd name="connsiteY14" fmla="*/ 1046748 h 1197142"/>
              <a:gd name="connsiteX15" fmla="*/ 182924 w 531840"/>
              <a:gd name="connsiteY15" fmla="*/ 1070811 h 1197142"/>
              <a:gd name="connsiteX16" fmla="*/ 200972 w 531840"/>
              <a:gd name="connsiteY16" fmla="*/ 1076827 h 1197142"/>
              <a:gd name="connsiteX17" fmla="*/ 213003 w 531840"/>
              <a:gd name="connsiteY17" fmla="*/ 1100890 h 1197142"/>
              <a:gd name="connsiteX18" fmla="*/ 267145 w 531840"/>
              <a:gd name="connsiteY18" fmla="*/ 1143000 h 1197142"/>
              <a:gd name="connsiteX19" fmla="*/ 273161 w 531840"/>
              <a:gd name="connsiteY19" fmla="*/ 1161048 h 1197142"/>
              <a:gd name="connsiteX20" fmla="*/ 327303 w 531840"/>
              <a:gd name="connsiteY20" fmla="*/ 1185111 h 1197142"/>
              <a:gd name="connsiteX21" fmla="*/ 387461 w 531840"/>
              <a:gd name="connsiteY21" fmla="*/ 1197142 h 1197142"/>
              <a:gd name="connsiteX22" fmla="*/ 531840 w 531840"/>
              <a:gd name="connsiteY22" fmla="*/ 18048 h 119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1840" h="1197142">
                <a:moveTo>
                  <a:pt x="62609" y="0"/>
                </a:moveTo>
                <a:lnTo>
                  <a:pt x="62609" y="0"/>
                </a:lnTo>
                <a:cubicBezTo>
                  <a:pt x="52583" y="28074"/>
                  <a:pt x="43601" y="56543"/>
                  <a:pt x="32530" y="84221"/>
                </a:cubicBezTo>
                <a:cubicBezTo>
                  <a:pt x="27534" y="96711"/>
                  <a:pt x="20048" y="108070"/>
                  <a:pt x="14482" y="120316"/>
                </a:cubicBezTo>
                <a:cubicBezTo>
                  <a:pt x="10014" y="130147"/>
                  <a:pt x="6461" y="140369"/>
                  <a:pt x="2451" y="150395"/>
                </a:cubicBezTo>
                <a:cubicBezTo>
                  <a:pt x="4490" y="240110"/>
                  <a:pt x="-12124" y="365353"/>
                  <a:pt x="20498" y="463216"/>
                </a:cubicBezTo>
                <a:cubicBezTo>
                  <a:pt x="27767" y="485024"/>
                  <a:pt x="34003" y="486849"/>
                  <a:pt x="44561" y="505327"/>
                </a:cubicBezTo>
                <a:cubicBezTo>
                  <a:pt x="49010" y="513113"/>
                  <a:pt x="52582" y="521369"/>
                  <a:pt x="56593" y="529390"/>
                </a:cubicBezTo>
                <a:cubicBezTo>
                  <a:pt x="58598" y="549443"/>
                  <a:pt x="59466" y="569642"/>
                  <a:pt x="62609" y="589548"/>
                </a:cubicBezTo>
                <a:cubicBezTo>
                  <a:pt x="65492" y="607809"/>
                  <a:pt x="72541" y="625322"/>
                  <a:pt x="74640" y="643690"/>
                </a:cubicBezTo>
                <a:cubicBezTo>
                  <a:pt x="98437" y="851918"/>
                  <a:pt x="69335" y="739418"/>
                  <a:pt x="98703" y="842211"/>
                </a:cubicBezTo>
                <a:cubicBezTo>
                  <a:pt x="103119" y="886370"/>
                  <a:pt x="104455" y="919491"/>
                  <a:pt x="116751" y="962527"/>
                </a:cubicBezTo>
                <a:cubicBezTo>
                  <a:pt x="119215" y="971150"/>
                  <a:pt x="125140" y="978395"/>
                  <a:pt x="128782" y="986590"/>
                </a:cubicBezTo>
                <a:cubicBezTo>
                  <a:pt x="145822" y="1024930"/>
                  <a:pt x="130274" y="1009642"/>
                  <a:pt x="158861" y="1028700"/>
                </a:cubicBezTo>
                <a:cubicBezTo>
                  <a:pt x="162872" y="1034716"/>
                  <a:pt x="167306" y="1040470"/>
                  <a:pt x="170893" y="1046748"/>
                </a:cubicBezTo>
                <a:cubicBezTo>
                  <a:pt x="175342" y="1054534"/>
                  <a:pt x="176583" y="1064470"/>
                  <a:pt x="182924" y="1070811"/>
                </a:cubicBezTo>
                <a:cubicBezTo>
                  <a:pt x="187408" y="1075295"/>
                  <a:pt x="194956" y="1074822"/>
                  <a:pt x="200972" y="1076827"/>
                </a:cubicBezTo>
                <a:cubicBezTo>
                  <a:pt x="204982" y="1084848"/>
                  <a:pt x="207497" y="1093811"/>
                  <a:pt x="213003" y="1100890"/>
                </a:cubicBezTo>
                <a:cubicBezTo>
                  <a:pt x="236179" y="1130689"/>
                  <a:pt x="238775" y="1128816"/>
                  <a:pt x="267145" y="1143000"/>
                </a:cubicBezTo>
                <a:cubicBezTo>
                  <a:pt x="269150" y="1149016"/>
                  <a:pt x="268677" y="1156564"/>
                  <a:pt x="273161" y="1161048"/>
                </a:cubicBezTo>
                <a:cubicBezTo>
                  <a:pt x="278090" y="1165977"/>
                  <a:pt x="323569" y="1184115"/>
                  <a:pt x="327303" y="1185111"/>
                </a:cubicBezTo>
                <a:cubicBezTo>
                  <a:pt x="347062" y="1190380"/>
                  <a:pt x="387461" y="1197142"/>
                  <a:pt x="387461" y="1197142"/>
                </a:cubicBezTo>
                <a:lnTo>
                  <a:pt x="531840" y="18048"/>
                </a:lnTo>
              </a:path>
            </a:pathLst>
          </a:cu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lumMod val="60000"/>
                    <a:lumOff val="40000"/>
                  </a:schemeClr>
                </a:solidFill>
              </a:rPr>
              <a:t> </a:t>
            </a:r>
            <a:r>
              <a:rPr lang="en-US" dirty="0">
                <a:solidFill>
                  <a:schemeClr val="accent1"/>
                </a:solidFill>
              </a:rPr>
              <a:t> </a:t>
            </a:r>
            <a:r>
              <a:rPr lang="en-US" sz="2800" dirty="0">
                <a:solidFill>
                  <a:schemeClr val="accent1"/>
                </a:solidFill>
              </a:rPr>
              <a:t>sustainability  </a:t>
            </a:r>
            <a:r>
              <a:rPr lang="en-US" dirty="0">
                <a:solidFill>
                  <a:schemeClr val="accent1"/>
                </a:solidFill>
              </a:rPr>
              <a:t> </a:t>
            </a:r>
          </a:p>
        </p:txBody>
      </p:sp>
    </p:spTree>
    <p:extLst>
      <p:ext uri="{BB962C8B-B14F-4D97-AF65-F5344CB8AC3E}">
        <p14:creationId xmlns:p14="http://schemas.microsoft.com/office/powerpoint/2010/main" val="36278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16ADA-5848-4CE9-A63E-3CDDBC75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246" y="127052"/>
            <a:ext cx="8445386" cy="917289"/>
          </a:xfrm>
          <a:prstGeom prst="rect">
            <a:avLst/>
          </a:prstGeom>
        </p:spPr>
      </p:pic>
      <p:sp>
        <p:nvSpPr>
          <p:cNvPr id="6" name="Footer Placeholder 5">
            <a:extLst>
              <a:ext uri="{FF2B5EF4-FFF2-40B4-BE49-F238E27FC236}">
                <a16:creationId xmlns:a16="http://schemas.microsoft.com/office/drawing/2014/main" id="{17A64A2D-18B2-4B39-9A79-4FFB24DAF397}"/>
              </a:ext>
            </a:extLst>
          </p:cNvPr>
          <p:cNvSpPr>
            <a:spLocks noGrp="1"/>
          </p:cNvSpPr>
          <p:nvPr>
            <p:ph type="ftr" sz="quarter" idx="11"/>
          </p:nvPr>
        </p:nvSpPr>
        <p:spPr>
          <a:xfrm>
            <a:off x="8077199" y="6492875"/>
            <a:ext cx="4114800" cy="365125"/>
          </a:xfrm>
        </p:spPr>
        <p:txBody>
          <a:bodyPr/>
          <a:lstStyle/>
          <a:p>
            <a:r>
              <a:rPr lang="en-US" b="1" dirty="0">
                <a:solidFill>
                  <a:schemeClr val="bg1">
                    <a:lumMod val="50000"/>
                  </a:schemeClr>
                </a:solidFill>
              </a:rPr>
              <a:t>MAKERERE UNIVERSITY ROTARY PEACE CENTER COHORT TWO CAPSTONE-17</a:t>
            </a:r>
            <a:r>
              <a:rPr lang="en-US" b="1" baseline="30000" dirty="0">
                <a:solidFill>
                  <a:schemeClr val="bg1">
                    <a:lumMod val="50000"/>
                  </a:schemeClr>
                </a:solidFill>
              </a:rPr>
              <a:t>TH</a:t>
            </a:r>
            <a:r>
              <a:rPr lang="en-US" b="1" dirty="0">
                <a:solidFill>
                  <a:schemeClr val="bg1">
                    <a:lumMod val="50000"/>
                  </a:schemeClr>
                </a:solidFill>
              </a:rPr>
              <a:t>- 21</a:t>
            </a:r>
            <a:r>
              <a:rPr lang="en-US" b="1" baseline="30000" dirty="0">
                <a:solidFill>
                  <a:schemeClr val="bg1">
                    <a:lumMod val="50000"/>
                  </a:schemeClr>
                </a:solidFill>
              </a:rPr>
              <a:t>ST</a:t>
            </a:r>
            <a:r>
              <a:rPr lang="en-US" b="1" dirty="0">
                <a:solidFill>
                  <a:schemeClr val="bg1">
                    <a:lumMod val="50000"/>
                  </a:schemeClr>
                </a:solidFill>
              </a:rPr>
              <a:t> OCTOBER 2022</a:t>
            </a:r>
            <a:endParaRPr lang="aa-ET" b="1" dirty="0">
              <a:solidFill>
                <a:schemeClr val="bg1">
                  <a:lumMod val="50000"/>
                </a:schemeClr>
              </a:solidFill>
            </a:endParaRPr>
          </a:p>
        </p:txBody>
      </p:sp>
      <p:sp>
        <p:nvSpPr>
          <p:cNvPr id="7" name="Rectangle 6">
            <a:extLst>
              <a:ext uri="{FF2B5EF4-FFF2-40B4-BE49-F238E27FC236}">
                <a16:creationId xmlns:a16="http://schemas.microsoft.com/office/drawing/2014/main" id="{DB1473CF-4F2C-4404-988D-C81BE5840743}"/>
              </a:ext>
            </a:extLst>
          </p:cNvPr>
          <p:cNvSpPr/>
          <p:nvPr/>
        </p:nvSpPr>
        <p:spPr>
          <a:xfrm>
            <a:off x="185287" y="1005092"/>
            <a:ext cx="1790298" cy="163173"/>
          </a:xfrm>
          <a:prstGeom prst="rect">
            <a:avLst/>
          </a:prstGeom>
          <a:solidFill>
            <a:srgbClr val="F5B4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8" name="Rectangle 7">
            <a:extLst>
              <a:ext uri="{FF2B5EF4-FFF2-40B4-BE49-F238E27FC236}">
                <a16:creationId xmlns:a16="http://schemas.microsoft.com/office/drawing/2014/main" id="{32A50D3D-2E5A-40BD-977C-39DFE1CF70D8}"/>
              </a:ext>
            </a:extLst>
          </p:cNvPr>
          <p:cNvSpPr/>
          <p:nvPr/>
        </p:nvSpPr>
        <p:spPr>
          <a:xfrm>
            <a:off x="2096526" y="1005091"/>
            <a:ext cx="408449" cy="16317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sp>
        <p:nvSpPr>
          <p:cNvPr id="9" name="Rectangle 8">
            <a:extLst>
              <a:ext uri="{FF2B5EF4-FFF2-40B4-BE49-F238E27FC236}">
                <a16:creationId xmlns:a16="http://schemas.microsoft.com/office/drawing/2014/main" id="{4A7BAEFA-7091-40FB-8C1D-F85D2E3FC167}"/>
              </a:ext>
            </a:extLst>
          </p:cNvPr>
          <p:cNvSpPr/>
          <p:nvPr/>
        </p:nvSpPr>
        <p:spPr>
          <a:xfrm>
            <a:off x="2608447" y="1023137"/>
            <a:ext cx="9583553" cy="1631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a-ET" sz="2800"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3705" y="1226356"/>
            <a:ext cx="8838847" cy="5011000"/>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119692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PSTONE TEMPLATE" id="{8F130C24-CD66-48B8-BBE9-2F8D98A24474}" vid="{8E7B4D7E-42EC-474D-9C68-6F289A02F3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CAPSTONE TEMPLATE</Template>
  <TotalTime>3586</TotalTime>
  <Words>1595</Words>
  <Application>Microsoft Office PowerPoint</Application>
  <PresentationFormat>Widescreen</PresentationFormat>
  <Paragraphs>137</Paragraphs>
  <Slides>14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Calibri</vt:lpstr>
      <vt:lpstr>Calibri Light</vt:lpstr>
      <vt:lpstr>Choco Black</vt:lpstr>
      <vt:lpstr>Narkisim</vt:lpstr>
      <vt:lpstr>Times New Roman</vt:lpstr>
      <vt:lpstr>Times New Roman (Hebrew)</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John Suerken</cp:lastModifiedBy>
  <cp:revision>118</cp:revision>
  <cp:lastPrinted>2022-09-23T21:31:30Z</cp:lastPrinted>
  <dcterms:created xsi:type="dcterms:W3CDTF">2022-04-02T02:26:00Z</dcterms:created>
  <dcterms:modified xsi:type="dcterms:W3CDTF">2025-04-18T10:36:26Z</dcterms:modified>
</cp:coreProperties>
</file>